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29"/>
  </p:notesMasterIdLst>
  <p:handoutMasterIdLst>
    <p:handoutMasterId r:id="rId30"/>
  </p:handoutMasterIdLst>
  <p:sldIdLst>
    <p:sldId id="983" r:id="rId2"/>
    <p:sldId id="984" r:id="rId3"/>
    <p:sldId id="993" r:id="rId4"/>
    <p:sldId id="1006" r:id="rId5"/>
    <p:sldId id="994" r:id="rId6"/>
    <p:sldId id="995" r:id="rId7"/>
    <p:sldId id="996" r:id="rId8"/>
    <p:sldId id="1018" r:id="rId9"/>
    <p:sldId id="997" r:id="rId10"/>
    <p:sldId id="998" r:id="rId11"/>
    <p:sldId id="999" r:id="rId12"/>
    <p:sldId id="1020" r:id="rId13"/>
    <p:sldId id="1010" r:id="rId14"/>
    <p:sldId id="1012" r:id="rId15"/>
    <p:sldId id="1019" r:id="rId16"/>
    <p:sldId id="1021" r:id="rId17"/>
    <p:sldId id="1003" r:id="rId18"/>
    <p:sldId id="1004" r:id="rId19"/>
    <p:sldId id="1013" r:id="rId20"/>
    <p:sldId id="1014" r:id="rId21"/>
    <p:sldId id="1015" r:id="rId22"/>
    <p:sldId id="1005" r:id="rId23"/>
    <p:sldId id="1007" r:id="rId24"/>
    <p:sldId id="1008" r:id="rId25"/>
    <p:sldId id="1016" r:id="rId26"/>
    <p:sldId id="1017" r:id="rId27"/>
    <p:sldId id="985" r:id="rId28"/>
  </p:sldIdLst>
  <p:sldSz cx="9144000" cy="6858000" type="screen4x3"/>
  <p:notesSz cx="6810375" cy="99425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38" userDrawn="1">
          <p15:clr>
            <a:srgbClr val="A4A3A4"/>
          </p15:clr>
        </p15:guide>
        <p15:guide id="2" pos="2054" userDrawn="1">
          <p15:clr>
            <a:srgbClr val="A4A3A4"/>
          </p15:clr>
        </p15:guide>
        <p15:guide id="3" orient="horz" pos="3132" userDrawn="1">
          <p15:clr>
            <a:srgbClr val="A4A3A4"/>
          </p15:clr>
        </p15:guide>
        <p15:guide id="4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FFFFFF"/>
    <a:srgbClr val="006600"/>
    <a:srgbClr val="003399"/>
    <a:srgbClr val="F23B1C"/>
    <a:srgbClr val="0066CC"/>
    <a:srgbClr val="3366CC"/>
    <a:srgbClr val="4F81BD"/>
    <a:srgbClr val="666699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65" autoAdjust="0"/>
    <p:restoredTop sz="79580" autoAdjust="0"/>
  </p:normalViewPr>
  <p:slideViewPr>
    <p:cSldViewPr>
      <p:cViewPr varScale="1">
        <p:scale>
          <a:sx n="71" d="100"/>
          <a:sy n="71" d="100"/>
        </p:scale>
        <p:origin x="166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50" d="100"/>
          <a:sy n="150" d="100"/>
        </p:scale>
        <p:origin x="-2358" y="1104"/>
      </p:cViewPr>
      <p:guideLst>
        <p:guide orient="horz" pos="3038"/>
        <p:guide pos="2054"/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905" cy="497683"/>
          </a:xfrm>
          <a:prstGeom prst="rect">
            <a:avLst/>
          </a:prstGeom>
        </p:spPr>
        <p:txBody>
          <a:bodyPr vert="horz" lIns="91584" tIns="45792" rIns="91584" bIns="4579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6881" y="0"/>
            <a:ext cx="2951905" cy="497683"/>
          </a:xfrm>
          <a:prstGeom prst="rect">
            <a:avLst/>
          </a:prstGeom>
        </p:spPr>
        <p:txBody>
          <a:bodyPr vert="horz" lIns="91584" tIns="45792" rIns="91584" bIns="4579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F27A14-37AE-4ED2-BFB4-70A9CAAE9BF8}" type="datetimeFigureOut">
              <a:rPr lang="it-IT"/>
              <a:pPr>
                <a:defRPr/>
              </a:pPr>
              <a:t>26/10/2017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43241"/>
            <a:ext cx="2951905" cy="497682"/>
          </a:xfrm>
          <a:prstGeom prst="rect">
            <a:avLst/>
          </a:prstGeom>
        </p:spPr>
        <p:txBody>
          <a:bodyPr vert="horz" lIns="91584" tIns="45792" rIns="91584" bIns="4579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6881" y="9443241"/>
            <a:ext cx="2951905" cy="497682"/>
          </a:xfrm>
          <a:prstGeom prst="rect">
            <a:avLst/>
          </a:prstGeom>
        </p:spPr>
        <p:txBody>
          <a:bodyPr vert="horz" lIns="91584" tIns="45792" rIns="91584" bIns="4579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D9546E-D49D-4E22-BB24-105F9F4E725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828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905" cy="497683"/>
          </a:xfrm>
          <a:prstGeom prst="rect">
            <a:avLst/>
          </a:prstGeom>
        </p:spPr>
        <p:txBody>
          <a:bodyPr vert="horz" lIns="91584" tIns="45792" rIns="91584" bIns="45792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6881" y="0"/>
            <a:ext cx="2951905" cy="497683"/>
          </a:xfrm>
          <a:prstGeom prst="rect">
            <a:avLst/>
          </a:prstGeom>
        </p:spPr>
        <p:txBody>
          <a:bodyPr vert="horz" lIns="91584" tIns="45792" rIns="91584" bIns="45792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9C42D45-B573-42B6-8109-3863F2B748E8}" type="datetimeFigureOut">
              <a:rPr lang="it-IT"/>
              <a:pPr>
                <a:defRPr/>
              </a:pPr>
              <a:t>26/10/2017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84" tIns="45792" rIns="91584" bIns="45792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720" y="4722416"/>
            <a:ext cx="5448936" cy="4474369"/>
          </a:xfrm>
          <a:prstGeom prst="rect">
            <a:avLst/>
          </a:prstGeom>
        </p:spPr>
        <p:txBody>
          <a:bodyPr vert="horz" wrap="square" lIns="91584" tIns="45792" rIns="91584" bIns="45792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3241"/>
            <a:ext cx="2951905" cy="497682"/>
          </a:xfrm>
          <a:prstGeom prst="rect">
            <a:avLst/>
          </a:prstGeom>
        </p:spPr>
        <p:txBody>
          <a:bodyPr vert="horz" lIns="91584" tIns="45792" rIns="91584" bIns="45792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6881" y="9443241"/>
            <a:ext cx="2951905" cy="497682"/>
          </a:xfrm>
          <a:prstGeom prst="rect">
            <a:avLst/>
          </a:prstGeom>
        </p:spPr>
        <p:txBody>
          <a:bodyPr vert="horz" lIns="91584" tIns="45792" rIns="91584" bIns="45792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59A1F3B-0E9A-4F4A-9CB4-6A905BA6934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178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5718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40CF4-255C-4B55-85C6-95FF62EB14C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26/10/2017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Market Design - Impact Assessment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42C93-C830-4870-A6EF-57ED1839876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C190F-7EE3-469C-9E0A-7DE9B0EC82E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26/10/2017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Market Design - Impact Assessment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AC021-841F-4E5E-A07E-610C8634D06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071546"/>
            <a:ext cx="2057400" cy="505461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071546"/>
            <a:ext cx="6019800" cy="505461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31A97-3489-449E-ACD6-12F4FF2DC55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26/10/2017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Market Design - Impact Assessment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F66E2-CCB3-4E1C-BE6E-FD8F9399246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8786874" cy="928694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C8312-2281-4779-8D95-A9F94B33277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26/10/2017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Market Design - Impact Assessment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579B6-E544-45AC-A5F8-AE9BCA0D0EF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100010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542F2-D9EF-47C2-890D-04B7495CD1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26/10/2017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Market Design - Impact Assessment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900D3-5885-4C87-9CA9-E5AC3E17299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857233"/>
            <a:ext cx="8858312" cy="857256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47648" y="176055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29190" y="176055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7CE27-A769-4A27-B86B-09E122BDC7C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26/10/2017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Market Design - Impact Assessment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CDD04-6581-4928-B834-C4BF32A30A5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857233"/>
            <a:ext cx="8858312" cy="571504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7161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33523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7161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33523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5E68E-76CF-4ACC-BA1D-29CE895E1F6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26/10/2017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Market Design - Impact Assessment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813A5-BEE0-411A-8261-4533342A102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0D2E4-6279-465F-8A97-DB16B110505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26/10/2017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Market Design - Impact Assessment</a:t>
            </a: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4A66F-0F56-4C4E-B105-395943C703B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5E119-BE58-41E9-94FC-F206AAE73A4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26/10/2017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Market Design - Impact Assessment</a:t>
            </a: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77F65-FDD1-45D0-AA7F-E7487EE13E41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0962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946151"/>
            <a:ext cx="5111750" cy="52689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2214554"/>
            <a:ext cx="3008313" cy="391160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A3177-D7E2-4DA7-8274-B7D1508B85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26/10/2017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Market Design - Impact Assessment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F207A-2398-4CFE-A46B-E7844BD11E0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857231"/>
            <a:ext cx="5486400" cy="387034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38FE2-8BD6-4ED9-933C-0F14FC6D60E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26/10/2017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Market Design - Impact Assessment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71416-F982-4560-8382-209E01490FB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ln w="9525"/>
          <a:effectLst>
            <a:outerShdw blurRad="50800" dist="38100" dir="5400000" algn="t" rotWithShape="0">
              <a:prstClr val="black">
                <a:alpha val="36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1027" name="Segnaposto titolo 1"/>
          <p:cNvSpPr>
            <a:spLocks noGrp="1"/>
          </p:cNvSpPr>
          <p:nvPr>
            <p:ph type="title"/>
          </p:nvPr>
        </p:nvSpPr>
        <p:spPr bwMode="auto">
          <a:xfrm>
            <a:off x="142875" y="857250"/>
            <a:ext cx="88582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</a:t>
            </a:r>
          </a:p>
        </p:txBody>
      </p:sp>
      <p:sp>
        <p:nvSpPr>
          <p:cNvPr id="1028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214313" y="1928813"/>
            <a:ext cx="8786812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21431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155133-B50E-419B-8DD5-10836DF606E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26/10/2017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4325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New Market Design - Impact Assessment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902450" y="6308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D7BA87-7D50-4403-91D8-0632A03E9BB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95" y="76409"/>
            <a:ext cx="1800000" cy="5615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385573" y="980728"/>
            <a:ext cx="7885540" cy="172819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700" dirty="0" smtClean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MANUTENZIONE E AMMODERNAMENTO TECNOLOGICO DEGLI IMPIANTI</a:t>
            </a:r>
            <a:br>
              <a:rPr lang="it-IT" sz="1700" dirty="0" smtClean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700" dirty="0" smtClean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PRODUZIONE DA FONTI RINNOVABILI DIVERSI DAI FOTOVOLTAICI</a:t>
            </a:r>
            <a:br>
              <a:rPr lang="it-IT" sz="1700" dirty="0" smtClean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700" dirty="0" smtClean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PROCEDURA GSE DI PROSSIMA PUBBLICAZIONE</a:t>
            </a:r>
            <a:r>
              <a:rPr lang="it-IT" sz="1600" dirty="0" smtClean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600" dirty="0" smtClean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 smtClean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600" dirty="0" smtClean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5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CONVEGNO DELLE COOPERATIVE ELETTRICHE ITALIANE </a:t>
            </a:r>
            <a:r>
              <a:rPr lang="it-IT" sz="1500" dirty="0" smtClean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STORICHE</a:t>
            </a:r>
            <a:r>
              <a:rPr lang="it-IT" sz="1600" dirty="0" smtClean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600" dirty="0" smtClean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6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500" dirty="0" smtClean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Edolo (BS), 27 ottobre 2017</a:t>
            </a:r>
            <a:r>
              <a:rPr lang="it-IT" sz="1600" dirty="0" smtClean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600" dirty="0" smtClean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1600" dirty="0">
              <a:solidFill>
                <a:srgbClr val="1737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 descr="C:\Documents and Settings\marta.leggio\Documenti\Downloads\^B8DDA638A8DF0C6CF915F6DCAC4E0CD15C874C716BE80A65EC^pimgpsh_fullsize_dist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8345310" cy="3600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579B6-E544-45AC-A5F8-AE9BCA0D0EF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olo 8"/>
          <p:cNvSpPr txBox="1">
            <a:spLocks/>
          </p:cNvSpPr>
          <p:nvPr/>
        </p:nvSpPr>
        <p:spPr bwMode="auto">
          <a:xfrm>
            <a:off x="1979712" y="7937"/>
            <a:ext cx="7164288" cy="68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sz="2400" dirty="0" smtClean="0">
                <a:solidFill>
                  <a:srgbClr val="17375E"/>
                </a:solidFill>
              </a:rPr>
              <a:t>Modifica della configurazione di impianto</a:t>
            </a:r>
            <a:endParaRPr lang="it-IT" sz="2400" dirty="0">
              <a:solidFill>
                <a:srgbClr val="17375E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82388" y="1906954"/>
            <a:ext cx="8591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400" dirty="0"/>
              <a:t>S</a:t>
            </a:r>
            <a:r>
              <a:rPr lang="it-IT" sz="1400" dirty="0" smtClean="0"/>
              <a:t>ostituzione </a:t>
            </a:r>
            <a:r>
              <a:rPr lang="it-IT" sz="1400" dirty="0"/>
              <a:t>dei </a:t>
            </a:r>
            <a:r>
              <a:rPr lang="it-IT" sz="1400" b="1" dirty="0"/>
              <a:t>componenti principali di generazione</a:t>
            </a:r>
            <a:r>
              <a:rPr lang="it-IT" sz="1400" dirty="0"/>
              <a:t>, </a:t>
            </a:r>
            <a:r>
              <a:rPr lang="it-IT" sz="1400" b="1" dirty="0"/>
              <a:t>con riduzione della potenza </a:t>
            </a:r>
            <a:r>
              <a:rPr lang="it-IT" sz="1400" dirty="0"/>
              <a:t>nominale o installata; </a:t>
            </a:r>
            <a:endParaRPr lang="it-IT" sz="1400" dirty="0" smtClean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400" dirty="0"/>
              <a:t>M</a:t>
            </a:r>
            <a:r>
              <a:rPr lang="it-IT" sz="1400" dirty="0" smtClean="0"/>
              <a:t>anutenzione </a:t>
            </a:r>
            <a:r>
              <a:rPr lang="it-IT" sz="1400" dirty="0"/>
              <a:t>sui componenti principali di generazione, per la quale è necessario il conseguimento di un titolo autorizzativo;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400" b="1" dirty="0"/>
              <a:t>T</a:t>
            </a:r>
            <a:r>
              <a:rPr lang="it-IT" sz="1400" b="1" dirty="0" smtClean="0"/>
              <a:t>utte </a:t>
            </a:r>
            <a:r>
              <a:rPr lang="it-IT" sz="1400" b="1" dirty="0"/>
              <a:t>le operazioni di spostamento o rimozione dei componenti principali di generazione</a:t>
            </a:r>
            <a:r>
              <a:rPr lang="it-IT" sz="1400" dirty="0"/>
              <a:t>; </a:t>
            </a:r>
            <a:endParaRPr lang="it-IT" sz="1400" dirty="0" smtClean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400" dirty="0"/>
              <a:t>M</a:t>
            </a:r>
            <a:r>
              <a:rPr lang="it-IT" sz="1400" dirty="0" smtClean="0"/>
              <a:t>anutenzione </a:t>
            </a:r>
            <a:r>
              <a:rPr lang="it-IT" sz="1400" dirty="0"/>
              <a:t>e spostamento dei componenti principali di «trattamento» della fonte rinnovabile, quando è necessario il conseguimento di un titolo autorizzativo;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400" dirty="0"/>
              <a:t>S</a:t>
            </a:r>
            <a:r>
              <a:rPr lang="it-IT" sz="1400" dirty="0" smtClean="0"/>
              <a:t>ostituzione </a:t>
            </a:r>
            <a:r>
              <a:rPr lang="it-IT" sz="1400" dirty="0"/>
              <a:t>dei </a:t>
            </a:r>
            <a:r>
              <a:rPr lang="it-IT" sz="1400" b="1" dirty="0"/>
              <a:t>componenti principali elettrici </a:t>
            </a:r>
            <a:r>
              <a:rPr lang="it-IT" sz="1400" dirty="0"/>
              <a:t>con componenti di caratteristiche </a:t>
            </a:r>
            <a:r>
              <a:rPr lang="it-IT" sz="1400" dirty="0" smtClean="0"/>
              <a:t>differenti;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400" dirty="0"/>
              <a:t>S</a:t>
            </a:r>
            <a:r>
              <a:rPr lang="it-IT" sz="1400" dirty="0" smtClean="0"/>
              <a:t>postamento</a:t>
            </a:r>
            <a:r>
              <a:rPr lang="it-IT" sz="1400" dirty="0"/>
              <a:t>, installazione e rimozione dei componenti principali elettrici </a:t>
            </a:r>
            <a:r>
              <a:rPr lang="it-IT" sz="1400" b="1" dirty="0"/>
              <a:t>che concorrono al calcolo dell’incentivo</a:t>
            </a:r>
            <a:r>
              <a:rPr lang="it-IT" sz="1400" dirty="0"/>
              <a:t>;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400" dirty="0"/>
              <a:t>R</a:t>
            </a:r>
            <a:r>
              <a:rPr lang="it-IT" sz="1400" dirty="0" smtClean="0"/>
              <a:t>imozione</a:t>
            </a:r>
            <a:r>
              <a:rPr lang="it-IT" sz="1400" dirty="0"/>
              <a:t>, installazione o spostamento dei </a:t>
            </a:r>
            <a:r>
              <a:rPr lang="it-IT" sz="1400" b="1" dirty="0"/>
              <a:t>contatori</a:t>
            </a:r>
            <a:r>
              <a:rPr lang="it-IT" sz="1400" dirty="0"/>
              <a:t> (misuratori dell’energia elettrica, termica o del metano, …) che concorrono al calcolo </a:t>
            </a:r>
            <a:r>
              <a:rPr lang="it-IT" sz="1400" dirty="0" smtClean="0"/>
              <a:t>dell’incentivo</a:t>
            </a:r>
            <a:endParaRPr lang="it-IT" sz="1400" dirty="0"/>
          </a:p>
        </p:txBody>
      </p:sp>
      <p:sp>
        <p:nvSpPr>
          <p:cNvPr id="7" name="Rettangolo 6"/>
          <p:cNvSpPr/>
          <p:nvPr/>
        </p:nvSpPr>
        <p:spPr>
          <a:xfrm>
            <a:off x="305308" y="933020"/>
            <a:ext cx="8568952" cy="758207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 che 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comportano 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riduzione della potenza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nominale 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installata, la variazione dei parametri di calcolo degli incentivi, la </a:t>
            </a:r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 al </a:t>
            </a:r>
            <a:r>
              <a:rPr lang="it-IT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senza generare incrementi di producibilità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202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579B6-E544-45AC-A5F8-AE9BCA0D0EF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olo 8"/>
          <p:cNvSpPr txBox="1">
            <a:spLocks/>
          </p:cNvSpPr>
          <p:nvPr/>
        </p:nvSpPr>
        <p:spPr bwMode="auto">
          <a:xfrm>
            <a:off x="1979712" y="7937"/>
            <a:ext cx="7164288" cy="68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sz="2400" dirty="0" smtClean="0">
                <a:solidFill>
                  <a:srgbClr val="17375E"/>
                </a:solidFill>
              </a:rPr>
              <a:t>Rivalutazione dei parametri di calcolo dell’incentivo</a:t>
            </a:r>
            <a:endParaRPr lang="it-IT" sz="2400" dirty="0">
              <a:solidFill>
                <a:srgbClr val="17375E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51520" y="1852574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400" dirty="0"/>
              <a:t>Rientrano nella categoria, a titolo esemplificativo: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400" b="1" dirty="0" smtClean="0"/>
              <a:t>rivalutazione </a:t>
            </a:r>
            <a:r>
              <a:rPr lang="it-IT" sz="1400" b="1" dirty="0"/>
              <a:t>della percentuale imputabile ai consumi dei servizi ausiliari </a:t>
            </a:r>
            <a:r>
              <a:rPr lang="it-IT" sz="1400" dirty="0"/>
              <a:t>e alle </a:t>
            </a:r>
            <a:r>
              <a:rPr lang="it-IT" sz="1400" b="1" dirty="0"/>
              <a:t>perdite di linea </a:t>
            </a:r>
            <a:r>
              <a:rPr lang="it-IT" sz="1400" dirty="0"/>
              <a:t>e </a:t>
            </a:r>
            <a:r>
              <a:rPr lang="it-IT" sz="1400" b="1" dirty="0"/>
              <a:t>trasformazione</a:t>
            </a:r>
            <a:r>
              <a:rPr lang="it-IT" sz="1400" dirty="0"/>
              <a:t> per gli impianti con </a:t>
            </a:r>
            <a:r>
              <a:rPr lang="it-IT" sz="1400" dirty="0" smtClean="0"/>
              <a:t>qualifica IAFR</a:t>
            </a:r>
            <a:r>
              <a:rPr lang="it-IT" sz="1400" dirty="0"/>
              <a:t>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400" b="1" dirty="0" smtClean="0"/>
              <a:t>rivalutazione </a:t>
            </a:r>
            <a:r>
              <a:rPr lang="it-IT" sz="1400" b="1" dirty="0"/>
              <a:t>della percentuale imputabile ai consumi dei servizi ausiliari </a:t>
            </a:r>
            <a:r>
              <a:rPr lang="it-IT" sz="1400" dirty="0"/>
              <a:t>per gli impianti di potenza superiore a 1,0 MW con qualifica FER;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400" dirty="0" smtClean="0"/>
              <a:t>rivalutazione </a:t>
            </a:r>
            <a:r>
              <a:rPr lang="it-IT" sz="1400" dirty="0"/>
              <a:t>dei coefficienti funzionali alla determinazione dell’energia avente diritto agli incentivi; ad </a:t>
            </a:r>
            <a:r>
              <a:rPr lang="it-IT" sz="1400" dirty="0" smtClean="0"/>
              <a:t>esempio </a:t>
            </a:r>
            <a:r>
              <a:rPr lang="it-IT" sz="1400" b="1" dirty="0" smtClean="0"/>
              <a:t>coefficiente di gradazione D ed R </a:t>
            </a:r>
            <a:r>
              <a:rPr lang="it-IT" sz="1400" dirty="0" smtClean="0"/>
              <a:t>per gli impianti con qualifica FER in caso di rifacimenti, integrali ricostruzioni e potenziamenti);</a:t>
            </a:r>
            <a:endParaRPr lang="it-IT" sz="1400" dirty="0"/>
          </a:p>
        </p:txBody>
      </p:sp>
      <p:sp>
        <p:nvSpPr>
          <p:cNvPr id="8" name="Rettangolo 7"/>
          <p:cNvSpPr/>
          <p:nvPr/>
        </p:nvSpPr>
        <p:spPr>
          <a:xfrm>
            <a:off x="251520" y="912635"/>
            <a:ext cx="8568952" cy="720000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Variazioni che non derivano da operazioni sui componenti di impianto ma potrebbero implicare un </a:t>
            </a:r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aggiornamento della convenzione</a:t>
            </a:r>
          </a:p>
        </p:txBody>
      </p:sp>
    </p:spTree>
    <p:extLst>
      <p:ext uri="{BB962C8B-B14F-4D97-AF65-F5344CB8AC3E}">
        <p14:creationId xmlns:p14="http://schemas.microsoft.com/office/powerpoint/2010/main" val="194868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579B6-E544-45AC-A5F8-AE9BCA0D0EF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olo 8"/>
          <p:cNvSpPr txBox="1">
            <a:spLocks/>
          </p:cNvSpPr>
          <p:nvPr/>
        </p:nvSpPr>
        <p:spPr bwMode="auto">
          <a:xfrm>
            <a:off x="1979712" y="7937"/>
            <a:ext cx="7164288" cy="68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sz="2400" dirty="0">
                <a:solidFill>
                  <a:srgbClr val="17375E"/>
                </a:solidFill>
              </a:rPr>
              <a:t>Ammodernamento </a:t>
            </a:r>
            <a:r>
              <a:rPr lang="it-IT" sz="2400" dirty="0" smtClean="0">
                <a:solidFill>
                  <a:srgbClr val="17375E"/>
                </a:solidFill>
              </a:rPr>
              <a:t>(1/3</a:t>
            </a:r>
            <a:r>
              <a:rPr lang="it-IT" sz="2400" dirty="0">
                <a:solidFill>
                  <a:srgbClr val="17375E"/>
                </a:solidFill>
              </a:rPr>
              <a:t>)</a:t>
            </a:r>
          </a:p>
        </p:txBody>
      </p:sp>
      <p:sp>
        <p:nvSpPr>
          <p:cNvPr id="2" name="Rettangolo 1"/>
          <p:cNvSpPr/>
          <p:nvPr/>
        </p:nvSpPr>
        <p:spPr>
          <a:xfrm>
            <a:off x="328302" y="2859046"/>
            <a:ext cx="8420161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 smtClean="0"/>
              <a:t>Sostituzione </a:t>
            </a:r>
            <a:r>
              <a:rPr lang="it-IT" sz="1400" dirty="0"/>
              <a:t>dei componenti principali di generazione con componenti di differenti caratteristiche, a parità di potenza sia nominale sia installata; ad esempio, sostituzione di:</a:t>
            </a:r>
          </a:p>
          <a:p>
            <a:pPr marL="363538" algn="just">
              <a:lnSpc>
                <a:spcPct val="150000"/>
              </a:lnSpc>
            </a:pPr>
            <a:r>
              <a:rPr lang="it-IT" sz="1400" dirty="0"/>
              <a:t>- alternatore asincrono con uno sincrono;</a:t>
            </a:r>
          </a:p>
          <a:p>
            <a:pPr marL="363538" algn="just">
              <a:lnSpc>
                <a:spcPct val="150000"/>
              </a:lnSpc>
            </a:pPr>
            <a:r>
              <a:rPr lang="it-IT" sz="1400" b="1" dirty="0" smtClean="0"/>
              <a:t>- turbina </a:t>
            </a:r>
            <a:r>
              <a:rPr lang="it-IT" sz="1400" b="1" dirty="0"/>
              <a:t>idraulica ad asse orizzontale con una ad asse verticale</a:t>
            </a:r>
            <a:r>
              <a:rPr lang="it-IT" sz="1400" b="1" dirty="0" smtClean="0"/>
              <a:t>;</a:t>
            </a:r>
          </a:p>
          <a:p>
            <a:pPr marL="554038" indent="-285750" algn="just">
              <a:lnSpc>
                <a:spcPct val="150000"/>
              </a:lnSpc>
              <a:buFontTx/>
              <a:buChar char="-"/>
            </a:pPr>
            <a:endParaRPr lang="it-IT" sz="700" b="1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/>
              <a:t>T</a:t>
            </a:r>
            <a:r>
              <a:rPr lang="it-IT" sz="1400" dirty="0" smtClean="0"/>
              <a:t>utte </a:t>
            </a:r>
            <a:r>
              <a:rPr lang="it-IT" sz="1400" dirty="0"/>
              <a:t>le operazioni di installazione di componenti </a:t>
            </a:r>
            <a:r>
              <a:rPr lang="it-IT" sz="1400" dirty="0" smtClean="0"/>
              <a:t>principali - </a:t>
            </a:r>
            <a:r>
              <a:rPr lang="it-IT" sz="1400" dirty="0"/>
              <a:t>opere civili e </a:t>
            </a:r>
            <a:r>
              <a:rPr lang="it-IT" sz="1400" dirty="0" smtClean="0"/>
              <a:t>impiantistiche, ad esempio: </a:t>
            </a:r>
          </a:p>
          <a:p>
            <a:pPr marL="363538" algn="just">
              <a:lnSpc>
                <a:spcPct val="150000"/>
              </a:lnSpc>
            </a:pPr>
            <a:r>
              <a:rPr lang="it-IT" sz="1400" dirty="0" smtClean="0"/>
              <a:t>- </a:t>
            </a:r>
            <a:r>
              <a:rPr lang="it-IT" sz="1400" b="1" dirty="0"/>
              <a:t>raddoppio delle condotte forzate in un impianto idroelettrico</a:t>
            </a:r>
            <a:r>
              <a:rPr lang="it-IT" sz="1400" dirty="0"/>
              <a:t>.</a:t>
            </a:r>
          </a:p>
        </p:txBody>
      </p:sp>
      <p:sp>
        <p:nvSpPr>
          <p:cNvPr id="6" name="Rettangolo 5"/>
          <p:cNvSpPr/>
          <p:nvPr/>
        </p:nvSpPr>
        <p:spPr>
          <a:xfrm>
            <a:off x="328303" y="980808"/>
            <a:ext cx="8420161" cy="1584096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</a:pP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L’ammodernamento può riguardare la </a:t>
            </a:r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sostituzione 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 componenti d’impianto </a:t>
            </a:r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componenti di differenti caratteristiche 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e, </a:t>
            </a:r>
            <a:r>
              <a:rPr lang="it-IT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parità di </a:t>
            </a:r>
            <a:r>
              <a:rPr lang="it-IT" sz="1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potenza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sia nominale 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sia 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installata, 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può generare un </a:t>
            </a:r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incremento di producibilità 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rispetto al progetto autorizzato e ammesso agli incentivi. </a:t>
            </a:r>
            <a:endParaRPr lang="it-IT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Qualora ricorrano 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condizioni, il GSE applicherà un “</a:t>
            </a:r>
            <a:r>
              <a:rPr lang="it-IT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sull’energia incentivabile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L’energia non incentivata sarà gestita secondo le regole del 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regime commerciale 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essere, con conseguente aggiornamento della convenzione.</a:t>
            </a:r>
            <a:endParaRPr lang="it-IT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36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18" y="4006650"/>
            <a:ext cx="8214038" cy="2844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67744" y="0"/>
            <a:ext cx="6120680" cy="692696"/>
          </a:xfrm>
        </p:spPr>
        <p:txBody>
          <a:bodyPr/>
          <a:lstStyle/>
          <a:p>
            <a:r>
              <a:rPr lang="it-IT" sz="2400" dirty="0">
                <a:solidFill>
                  <a:srgbClr val="17375E"/>
                </a:solidFill>
              </a:rPr>
              <a:t>Ammodernamento </a:t>
            </a:r>
            <a:r>
              <a:rPr lang="it-IT" sz="2400" dirty="0" smtClean="0">
                <a:solidFill>
                  <a:srgbClr val="17375E"/>
                </a:solidFill>
              </a:rPr>
              <a:t>(</a:t>
            </a:r>
            <a:r>
              <a:rPr lang="it-IT" sz="2400" dirty="0">
                <a:solidFill>
                  <a:srgbClr val="17375E"/>
                </a:solidFill>
              </a:rPr>
              <a:t>2</a:t>
            </a:r>
            <a:r>
              <a:rPr lang="it-IT" sz="2400" dirty="0" smtClean="0">
                <a:solidFill>
                  <a:srgbClr val="17375E"/>
                </a:solidFill>
              </a:rPr>
              <a:t>/3)</a:t>
            </a:r>
            <a:endParaRPr lang="it-IT" sz="2400" dirty="0">
              <a:solidFill>
                <a:srgbClr val="17375E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872680"/>
            <a:ext cx="8208912" cy="3431709"/>
          </a:xfr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sz="1600" b="1" dirty="0" smtClean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Energia massima incentivabile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endParaRPr lang="it-IT" sz="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L’incentivo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sarà riconosciuto sino al raggiungimento di un valore massimo che dipende dal confronto tra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l’effettivo funzionamento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che l’impianto ha avuto nel corso della propria vita e la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producibilità di un parco di generazione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, ammesso agli incentivi, omogeneo per tipologia e classe di potenza.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t-IT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Energia annua massima incentivabile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”: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pari al maggiore tra la “Energia incentivata storica migliore” e la “Energia incentivata annua statistica”,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dove:</a:t>
            </a:r>
          </a:p>
          <a:p>
            <a:pPr indent="-168275" algn="just">
              <a:lnSpc>
                <a:spcPct val="150000"/>
              </a:lnSpc>
              <a:spcBef>
                <a:spcPct val="0"/>
              </a:spcBef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Energia incentivata storica migliore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”: è definita a partire dalle misure effettive registrate dall’impianto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cfr. anno solare in cui è stata incentivata la maggior quantità di energia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68275" algn="just">
              <a:lnSpc>
                <a:spcPct val="150000"/>
              </a:lnSpc>
              <a:spcBef>
                <a:spcPct val="0"/>
              </a:spcBef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Energia incentivata annua statistica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”: è il prodotto della Potenza nominale per le ore equivalenti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902450" y="6344693"/>
            <a:ext cx="2133600" cy="365125"/>
          </a:xfrm>
        </p:spPr>
        <p:txBody>
          <a:bodyPr/>
          <a:lstStyle/>
          <a:p>
            <a:pPr>
              <a:defRPr/>
            </a:pPr>
            <a:fld id="{72B579B6-E544-45AC-A5F8-AE9BCA0D0EF6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13</a:t>
            </a:fld>
            <a:endParaRPr lang="it-IT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arentesi quadra aperta 6"/>
          <p:cNvSpPr/>
          <p:nvPr/>
        </p:nvSpPr>
        <p:spPr>
          <a:xfrm>
            <a:off x="683568" y="2816896"/>
            <a:ext cx="73152" cy="122448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527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134" y="3486130"/>
            <a:ext cx="4391025" cy="32289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67744" y="0"/>
            <a:ext cx="6120680" cy="692696"/>
          </a:xfrm>
        </p:spPr>
        <p:txBody>
          <a:bodyPr/>
          <a:lstStyle/>
          <a:p>
            <a:r>
              <a:rPr lang="it-IT" sz="2400" dirty="0" smtClean="0">
                <a:solidFill>
                  <a:srgbClr val="17375E"/>
                </a:solidFill>
              </a:rPr>
              <a:t>Ammodernamento (3/3)</a:t>
            </a:r>
            <a:endParaRPr lang="it-IT" sz="2400" dirty="0">
              <a:solidFill>
                <a:srgbClr val="17375E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1" y="1229370"/>
            <a:ext cx="4176464" cy="2077492"/>
          </a:xfr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Variante NON SOSTANZIALE 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Qualora l’intervento sia autorizzato con una variante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non sostanziale o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qualora l’intervento non necessiti di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un titolo autorizzativo,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sarà applicato alcun “</a:t>
            </a:r>
            <a:r>
              <a:rPr 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” all’energia incentivabile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579B6-E544-45AC-A5F8-AE9BCA0D0EF6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14</a:t>
            </a:fld>
            <a:endParaRPr lang="it-IT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4630465" y="1229370"/>
            <a:ext cx="4405585" cy="272382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Variante SOSTANZIALE 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Qualora l’intervento sia autorizzato con una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variante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sostanziale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l’incentivo sarà riconosciuto al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minor valore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tra: l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’“</a:t>
            </a:r>
            <a:r>
              <a:rPr lang="it-IT" sz="1400" u="sng" dirty="0">
                <a:latin typeface="Arial" panose="020B0604020202020204" pitchFamily="34" charset="0"/>
                <a:cs typeface="Arial" panose="020B0604020202020204" pitchFamily="34" charset="0"/>
              </a:rPr>
              <a:t>Energia annua massima </a:t>
            </a:r>
            <a:r>
              <a:rPr lang="it-IT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incentivabile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” 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l’“</a:t>
            </a:r>
            <a:r>
              <a:rPr lang="it-IT" sz="1400" u="sng" dirty="0">
                <a:latin typeface="Arial" panose="020B0604020202020204" pitchFamily="34" charset="0"/>
                <a:cs typeface="Arial" panose="020B0604020202020204" pitchFamily="34" charset="0"/>
              </a:rPr>
              <a:t>Energia annua prodotta e incentivabile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produzione aggiuntiva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è remunerata in base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 regime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commerciale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essere.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06" y="3163419"/>
            <a:ext cx="4171950" cy="377638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79511" y="860038"/>
            <a:ext cx="3932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rgbClr val="17375E"/>
                </a:solidFill>
              </a:rPr>
              <a:t>Impatti</a:t>
            </a:r>
            <a:r>
              <a:rPr lang="it-IT" dirty="0"/>
              <a:t> </a:t>
            </a:r>
            <a:r>
              <a:rPr lang="it-IT" sz="1600" b="1" dirty="0">
                <a:solidFill>
                  <a:srgbClr val="17375E"/>
                </a:solidFill>
              </a:rPr>
              <a:t>sulla</a:t>
            </a:r>
            <a:r>
              <a:rPr lang="it-IT" dirty="0"/>
              <a:t> </a:t>
            </a:r>
            <a:r>
              <a:rPr lang="it-IT" sz="1600" b="1" dirty="0">
                <a:solidFill>
                  <a:srgbClr val="17375E"/>
                </a:solidFill>
              </a:rPr>
              <a:t>convenzione in essere</a:t>
            </a:r>
          </a:p>
        </p:txBody>
      </p:sp>
    </p:spTree>
    <p:extLst>
      <p:ext uri="{BB962C8B-B14F-4D97-AF65-F5344CB8AC3E}">
        <p14:creationId xmlns:p14="http://schemas.microsoft.com/office/powerpoint/2010/main" val="252759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579B6-E544-45AC-A5F8-AE9BCA0D0EF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olo 8"/>
          <p:cNvSpPr txBox="1">
            <a:spLocks/>
          </p:cNvSpPr>
          <p:nvPr/>
        </p:nvSpPr>
        <p:spPr bwMode="auto">
          <a:xfrm>
            <a:off x="1979712" y="7937"/>
            <a:ext cx="7164288" cy="68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sz="2400" dirty="0" smtClean="0">
                <a:solidFill>
                  <a:srgbClr val="17375E"/>
                </a:solidFill>
              </a:rPr>
              <a:t>Potenziamento non incentivato</a:t>
            </a:r>
            <a:endParaRPr lang="it-IT" sz="2400" dirty="0">
              <a:solidFill>
                <a:srgbClr val="17375E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51937" y="3201357"/>
            <a:ext cx="85689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400" dirty="0"/>
              <a:t>Rientrano nella categoria, a titolo esemplificativo: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400" b="1" dirty="0"/>
              <a:t>sostituzione</a:t>
            </a:r>
            <a:r>
              <a:rPr lang="it-IT" sz="1400" dirty="0"/>
              <a:t> dei componenti principali di generazione </a:t>
            </a:r>
            <a:r>
              <a:rPr lang="it-IT" sz="1400" b="1" dirty="0"/>
              <a:t>con componenti di potenza </a:t>
            </a:r>
            <a:r>
              <a:rPr lang="it-IT" sz="1400" b="1" dirty="0" smtClean="0"/>
              <a:t>superiore</a:t>
            </a:r>
            <a:r>
              <a:rPr lang="it-IT" sz="1400" dirty="0" smtClean="0"/>
              <a:t>:</a:t>
            </a:r>
            <a:endParaRPr lang="it-IT" sz="1400" dirty="0"/>
          </a:p>
          <a:p>
            <a:pPr marL="363538" algn="just">
              <a:lnSpc>
                <a:spcPct val="150000"/>
              </a:lnSpc>
            </a:pPr>
            <a:r>
              <a:rPr lang="it-IT" sz="1400" dirty="0"/>
              <a:t>- </a:t>
            </a:r>
            <a:r>
              <a:rPr lang="it-IT" sz="1400" u="sng" dirty="0"/>
              <a:t>turbina e alternatore per gli impianti idroelettrici </a:t>
            </a:r>
            <a:r>
              <a:rPr lang="it-IT" sz="1400" dirty="0"/>
              <a:t>e geotermoelettrici;</a:t>
            </a:r>
          </a:p>
          <a:p>
            <a:pPr marL="363538" algn="just">
              <a:lnSpc>
                <a:spcPct val="150000"/>
              </a:lnSpc>
            </a:pPr>
            <a:r>
              <a:rPr lang="it-IT" sz="1400" dirty="0"/>
              <a:t>- alternatore e aerogeneratore, per gli impianti eolici;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400" b="1" dirty="0" smtClean="0"/>
              <a:t>installazione </a:t>
            </a:r>
            <a:r>
              <a:rPr lang="it-IT" sz="1400" b="1" dirty="0"/>
              <a:t>di componenti principali </a:t>
            </a:r>
            <a:r>
              <a:rPr lang="it-IT" sz="1400" dirty="0"/>
              <a:t>di generazione </a:t>
            </a:r>
            <a:r>
              <a:rPr lang="it-IT" sz="1400" b="1" dirty="0"/>
              <a:t>in aggiunta </a:t>
            </a:r>
            <a:r>
              <a:rPr lang="it-IT" sz="1400" dirty="0"/>
              <a:t>a quelli esistenti </a:t>
            </a:r>
          </a:p>
          <a:p>
            <a:pPr marL="363538" algn="just">
              <a:lnSpc>
                <a:spcPct val="150000"/>
              </a:lnSpc>
            </a:pPr>
            <a:r>
              <a:rPr lang="it-IT" sz="1400" dirty="0" smtClean="0"/>
              <a:t>- </a:t>
            </a:r>
            <a:r>
              <a:rPr lang="it-IT" sz="1400" u="sng" dirty="0"/>
              <a:t>gruppo turbina-alternatore, per gli impianti idroelettrici</a:t>
            </a:r>
            <a:r>
              <a:rPr lang="it-IT" sz="1400" dirty="0"/>
              <a:t>;</a:t>
            </a:r>
          </a:p>
          <a:p>
            <a:pPr marL="363538" algn="just">
              <a:lnSpc>
                <a:spcPct val="150000"/>
              </a:lnSpc>
            </a:pPr>
            <a:r>
              <a:rPr lang="it-IT" sz="1400" dirty="0"/>
              <a:t>- gruppo alternatore e aerogeneratore, per gli impianti eolici;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400" b="1" dirty="0" smtClean="0"/>
              <a:t>incremento </a:t>
            </a:r>
            <a:r>
              <a:rPr lang="it-IT" sz="1400" b="1" dirty="0"/>
              <a:t>della potenza nominale media annua di </a:t>
            </a:r>
            <a:r>
              <a:rPr lang="it-IT" sz="1400" b="1" dirty="0" smtClean="0"/>
              <a:t>concessione </a:t>
            </a:r>
            <a:r>
              <a:rPr lang="it-IT" sz="1400" dirty="0"/>
              <a:t>per gli impianti idroelettrici; </a:t>
            </a:r>
          </a:p>
          <a:p>
            <a:pPr marL="363538" algn="just">
              <a:lnSpc>
                <a:spcPct val="150000"/>
              </a:lnSpc>
            </a:pPr>
            <a:r>
              <a:rPr lang="it-IT" sz="1400" dirty="0"/>
              <a:t>- </a:t>
            </a:r>
            <a:r>
              <a:rPr lang="it-IT" sz="1400" u="sng" dirty="0"/>
              <a:t>aumento del periodo di derivazione;</a:t>
            </a:r>
          </a:p>
          <a:p>
            <a:pPr marL="363538" algn="just">
              <a:lnSpc>
                <a:spcPct val="150000"/>
              </a:lnSpc>
            </a:pPr>
            <a:r>
              <a:rPr lang="it-IT" sz="1400" dirty="0"/>
              <a:t>- </a:t>
            </a:r>
            <a:r>
              <a:rPr lang="it-IT" sz="1400" u="sng" dirty="0"/>
              <a:t>variazioni di portata o salto</a:t>
            </a:r>
            <a:r>
              <a:rPr lang="it-IT" sz="1400" dirty="0"/>
              <a:t> a parità di periodo di derivazione.</a:t>
            </a:r>
          </a:p>
        </p:txBody>
      </p:sp>
      <p:sp>
        <p:nvSpPr>
          <p:cNvPr id="8" name="Rettangolo 7"/>
          <p:cNvSpPr/>
          <p:nvPr/>
        </p:nvSpPr>
        <p:spPr>
          <a:xfrm>
            <a:off x="251520" y="836713"/>
            <a:ext cx="8568952" cy="2216138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Operazioni finalizzate </a:t>
            </a:r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all’incremento della potenza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nominale 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installata </a:t>
            </a:r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oltre i limiti delle </a:t>
            </a:r>
            <a:r>
              <a:rPr lang="it-IT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percentuali consentite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Qualora 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ricorrano le condizioni, il GSE applicherà un </a:t>
            </a:r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t-IT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sull’energia incentivabile 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e, eventualmente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provvederà 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all’aggiornamento della 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tariffa/meccanismo di incentivazione corrispondente 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valore 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potenza aggiornato dell’impianto.</a:t>
            </a:r>
          </a:p>
          <a:p>
            <a:pPr algn="just">
              <a:lnSpc>
                <a:spcPct val="120000"/>
              </a:lnSpc>
            </a:pPr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L’energia non incentivata sarà gestita secondo le regole del regime commerciale in essere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conseguente 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aggiornamento della 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convenzione. </a:t>
            </a:r>
          </a:p>
          <a:p>
            <a:pPr algn="just">
              <a:lnSpc>
                <a:spcPct val="120000"/>
              </a:lnSpc>
            </a:pPr>
            <a:r>
              <a:rPr lang="it-IT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L’incremento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della potenza nominale </a:t>
            </a:r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tale da superare le «soglie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che hanno definito la modalità di accesso (accesso 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diretto/Registro/Procedura d’Asta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comporta la </a:t>
            </a:r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decadenza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dagli incentivi.</a:t>
            </a:r>
          </a:p>
        </p:txBody>
      </p:sp>
    </p:spTree>
    <p:extLst>
      <p:ext uri="{BB962C8B-B14F-4D97-AF65-F5344CB8AC3E}">
        <p14:creationId xmlns:p14="http://schemas.microsoft.com/office/powerpoint/2010/main" val="393073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579B6-E544-45AC-A5F8-AE9BCA0D0EF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olo 8"/>
          <p:cNvSpPr txBox="1">
            <a:spLocks/>
          </p:cNvSpPr>
          <p:nvPr/>
        </p:nvSpPr>
        <p:spPr bwMode="auto">
          <a:xfrm>
            <a:off x="1979712" y="7937"/>
            <a:ext cx="7164288" cy="68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sz="2400" dirty="0" smtClean="0">
                <a:solidFill>
                  <a:srgbClr val="17375E"/>
                </a:solidFill>
              </a:rPr>
              <a:t>Potenziamento non incentivato - Sostituzione componenti</a:t>
            </a:r>
            <a:endParaRPr lang="it-IT" sz="2400" dirty="0">
              <a:solidFill>
                <a:srgbClr val="17375E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34560" y="4405355"/>
            <a:ext cx="856895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250" dirty="0"/>
              <a:t>Per tali </a:t>
            </a:r>
            <a:r>
              <a:rPr lang="it-IT" sz="1250" dirty="0" smtClean="0"/>
              <a:t>interventi, </a:t>
            </a:r>
            <a:r>
              <a:rPr lang="it-IT" sz="1250" dirty="0"/>
              <a:t>l’incremento della potenza nominale tale da:</a:t>
            </a:r>
          </a:p>
          <a:p>
            <a:pPr marL="174625" algn="just">
              <a:lnSpc>
                <a:spcPct val="150000"/>
              </a:lnSpc>
            </a:pPr>
            <a:r>
              <a:rPr lang="it-IT" sz="1250" dirty="0"/>
              <a:t>- superare le “soglie” che hanno definito la modalità di accesso </a:t>
            </a:r>
            <a:r>
              <a:rPr lang="it-IT" sz="1250" b="1" dirty="0" smtClean="0"/>
              <a:t>non è consentito</a:t>
            </a:r>
            <a:r>
              <a:rPr lang="it-IT" sz="1250" dirty="0"/>
              <a:t>, pena la decadenza dagli incentivi;</a:t>
            </a:r>
          </a:p>
          <a:p>
            <a:pPr marL="174625" algn="just">
              <a:lnSpc>
                <a:spcPct val="150000"/>
              </a:lnSpc>
            </a:pPr>
            <a:r>
              <a:rPr lang="it-IT" sz="1250" dirty="0"/>
              <a:t>- superare le “soglie” dei meccanismi di incentivazione </a:t>
            </a:r>
            <a:r>
              <a:rPr lang="it-IT" sz="1250" dirty="0" smtClean="0"/>
              <a:t>(TO, ex </a:t>
            </a:r>
            <a:r>
              <a:rPr lang="it-IT" sz="1250" dirty="0"/>
              <a:t>CV </a:t>
            </a:r>
            <a:r>
              <a:rPr lang="it-IT" sz="1250" dirty="0" smtClean="0"/>
              <a:t>o TFO) comporta </a:t>
            </a:r>
            <a:r>
              <a:rPr lang="it-IT" sz="1250" b="1" dirty="0"/>
              <a:t>l’aggiornamento del meccanismo di incentivazione</a:t>
            </a:r>
            <a:r>
              <a:rPr lang="it-IT" sz="1250" dirty="0"/>
              <a:t> corrispondente al valore di potenza complessiva dell’impianto;</a:t>
            </a:r>
          </a:p>
          <a:p>
            <a:pPr marL="174625" algn="just">
              <a:lnSpc>
                <a:spcPct val="150000"/>
              </a:lnSpc>
            </a:pPr>
            <a:r>
              <a:rPr lang="it-IT" sz="1250" dirty="0"/>
              <a:t>- superare le “soglie” delle tariffe incentivanti comporta </a:t>
            </a:r>
            <a:r>
              <a:rPr lang="it-IT" sz="1250" b="1" dirty="0"/>
              <a:t>l’aggiornamento della tariffa </a:t>
            </a:r>
            <a:r>
              <a:rPr lang="it-IT" sz="1250" dirty="0"/>
              <a:t>al valore spettante per la potenza complessiva dell’impianto;</a:t>
            </a:r>
          </a:p>
          <a:p>
            <a:pPr algn="just">
              <a:lnSpc>
                <a:spcPct val="150000"/>
              </a:lnSpc>
            </a:pPr>
            <a:r>
              <a:rPr lang="it-IT" sz="1250" dirty="0"/>
              <a:t>• i </a:t>
            </a:r>
            <a:r>
              <a:rPr lang="it-IT" sz="1250" b="1" dirty="0"/>
              <a:t>componenti</a:t>
            </a:r>
            <a:r>
              <a:rPr lang="it-IT" sz="1250" dirty="0"/>
              <a:t> utilizzati possono essere </a:t>
            </a:r>
            <a:r>
              <a:rPr lang="it-IT" sz="1250" b="1" dirty="0"/>
              <a:t>nuovi o </a:t>
            </a:r>
            <a:r>
              <a:rPr lang="it-IT" sz="1250" b="1" dirty="0" smtClean="0"/>
              <a:t>rigenerati</a:t>
            </a:r>
            <a:endParaRPr lang="it-IT" sz="1250" dirty="0"/>
          </a:p>
        </p:txBody>
      </p:sp>
      <p:sp>
        <p:nvSpPr>
          <p:cNvPr id="8" name="Rettangolo 7"/>
          <p:cNvSpPr/>
          <p:nvPr/>
        </p:nvSpPr>
        <p:spPr>
          <a:xfrm>
            <a:off x="251937" y="980728"/>
            <a:ext cx="8568952" cy="1496059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 caso di </a:t>
            </a:r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sostituzione dei componenti principali di generazione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della potenza 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nominale o installata, l’incentivo sarà riconosciuto:</a:t>
            </a:r>
          </a:p>
          <a:p>
            <a:pPr algn="just">
              <a:lnSpc>
                <a:spcPct val="120000"/>
              </a:lnSpc>
            </a:pP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applicando un taglio della curva oraria 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pro-quota potenza nominale*;</a:t>
            </a:r>
          </a:p>
          <a:p>
            <a:pPr algn="just">
              <a:lnSpc>
                <a:spcPct val="120000"/>
              </a:lnSpc>
            </a:pP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al </a:t>
            </a:r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 valore 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 l’“</a:t>
            </a:r>
            <a:r>
              <a:rPr lang="it-IT" sz="1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Energia annua massima incentivabile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e l’“</a:t>
            </a:r>
            <a:r>
              <a:rPr lang="it-IT" sz="1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Energia annua prodotta e incentivabile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produzione aggiuntiva sarà remunerata secondo il regime commerciale in 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essere.</a:t>
            </a:r>
            <a:endParaRPr lang="it-IT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21" y="2592475"/>
            <a:ext cx="8316983" cy="18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3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67744" y="0"/>
            <a:ext cx="6120680" cy="692696"/>
          </a:xfrm>
        </p:spPr>
        <p:txBody>
          <a:bodyPr/>
          <a:lstStyle/>
          <a:p>
            <a:r>
              <a:rPr lang="it-IT" sz="2400" dirty="0" smtClean="0">
                <a:solidFill>
                  <a:srgbClr val="17375E"/>
                </a:solidFill>
              </a:rPr>
              <a:t>Potenziamento non incentivato - Idroelettrico</a:t>
            </a:r>
            <a:endParaRPr lang="it-IT" sz="2400" dirty="0">
              <a:solidFill>
                <a:srgbClr val="17375E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862841"/>
            <a:ext cx="8208912" cy="2062103"/>
          </a:xfr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it-IT" sz="1600" b="1" dirty="0" smtClean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 1: aumento potenza istallata e potenza </a:t>
            </a:r>
            <a:r>
              <a:rPr lang="it-IT" sz="16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nominale </a:t>
            </a:r>
            <a:r>
              <a:rPr lang="it-IT" sz="1600" b="1" dirty="0" smtClean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concessione invariata </a:t>
            </a:r>
          </a:p>
          <a:p>
            <a:pPr>
              <a:spcBef>
                <a:spcPct val="0"/>
              </a:spcBef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energia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elettrica prodotta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 un ulteriore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gruppo turbina-alternatore avrà diritto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agli incentivi (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curva oraria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ct val="0"/>
              </a:spcBef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incentivo riconosciuto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minore tra </a:t>
            </a:r>
          </a:p>
          <a:p>
            <a:pPr lvl="1">
              <a:spcBef>
                <a:spcPct val="0"/>
              </a:spcBef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«Energia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incentivabile nominale media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annua» [potenza nominale * 8760 h * (1-Servizi Ausiliari%)]</a:t>
            </a:r>
          </a:p>
          <a:p>
            <a:pPr lvl="1">
              <a:spcBef>
                <a:spcPct val="0"/>
              </a:spcBef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«Energia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annua prodotta e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incentivabile» [quella reale annua desunta dai dati di produzione] </a:t>
            </a:r>
          </a:p>
          <a:p>
            <a:pPr>
              <a:spcBef>
                <a:spcPct val="0"/>
              </a:spcBef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produzione aggiuntiva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rispetto all’ «energia incentivabile nominale media annua» sarà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remunerata secondo il regime commerciale in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essere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902450" y="6341369"/>
            <a:ext cx="2133600" cy="365125"/>
          </a:xfrm>
        </p:spPr>
        <p:txBody>
          <a:bodyPr/>
          <a:lstStyle/>
          <a:p>
            <a:pPr>
              <a:defRPr/>
            </a:pPr>
            <a:fld id="{72B579B6-E544-45AC-A5F8-AE9BCA0D0EF6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17</a:t>
            </a:fld>
            <a:endParaRPr lang="it-IT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18" y="2956486"/>
            <a:ext cx="8439946" cy="2340000"/>
          </a:xfrm>
          <a:prstGeom prst="rect">
            <a:avLst/>
          </a:prstGeom>
        </p:spPr>
      </p:pic>
      <p:sp>
        <p:nvSpPr>
          <p:cNvPr id="11" name="Segnaposto contenuto 2"/>
          <p:cNvSpPr txBox="1">
            <a:spLocks/>
          </p:cNvSpPr>
          <p:nvPr/>
        </p:nvSpPr>
        <p:spPr bwMode="auto">
          <a:xfrm>
            <a:off x="467544" y="5356373"/>
            <a:ext cx="8208912" cy="138499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Per tali interventi:</a:t>
            </a:r>
          </a:p>
          <a:p>
            <a:pPr>
              <a:spcBef>
                <a:spcPct val="0"/>
              </a:spcBef>
            </a:pP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esclusivamente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componenti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nuovi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non potrà essere presentata istanza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incentivazione in futuro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necessario aver aderito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allo Spalma incentivi</a:t>
            </a:r>
          </a:p>
          <a:p>
            <a:pPr>
              <a:spcBef>
                <a:spcPct val="0"/>
              </a:spcBef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impianto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dotato di idonee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apparecchiature di misura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per rilevare separatamente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energia elettrica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prodotta dalle diverse porzioni di impianto (Delibera AEEGSI 595/2014/R/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eel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4516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67744" y="0"/>
            <a:ext cx="6120680" cy="692696"/>
          </a:xfrm>
        </p:spPr>
        <p:txBody>
          <a:bodyPr/>
          <a:lstStyle/>
          <a:p>
            <a:r>
              <a:rPr lang="it-IT" sz="2400" dirty="0" smtClean="0">
                <a:solidFill>
                  <a:srgbClr val="17375E"/>
                </a:solidFill>
              </a:rPr>
              <a:t>Potenziamento non incentivato - Idroelettrico</a:t>
            </a:r>
            <a:endParaRPr lang="it-IT" sz="2400" dirty="0">
              <a:solidFill>
                <a:srgbClr val="17375E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836712"/>
            <a:ext cx="8208912" cy="1846659"/>
          </a:xfr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it-IT" sz="1600" b="1" dirty="0" smtClean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 2: </a:t>
            </a:r>
            <a:r>
              <a:rPr lang="it-IT" sz="16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1600" b="1" dirty="0" smtClean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otenza installata </a:t>
            </a:r>
            <a:r>
              <a:rPr lang="it-IT" sz="16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invariata </a:t>
            </a:r>
            <a:r>
              <a:rPr lang="it-IT" sz="1600" b="1" dirty="0" smtClean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aumento potenza </a:t>
            </a:r>
            <a:r>
              <a:rPr lang="it-IT" sz="16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nominale </a:t>
            </a:r>
            <a:r>
              <a:rPr lang="it-IT" sz="1600" b="1" dirty="0" smtClean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concessione</a:t>
            </a:r>
          </a:p>
          <a:p>
            <a:pPr>
              <a:spcBef>
                <a:spcPct val="0"/>
              </a:spcBef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incentivo riconosciuto applicando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taglio della curva oraria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pro-quota potenza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nominale</a:t>
            </a:r>
          </a:p>
          <a:p>
            <a:pPr>
              <a:spcBef>
                <a:spcPct val="0"/>
              </a:spcBef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incentivo riconosciuto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minore tra </a:t>
            </a:r>
          </a:p>
          <a:p>
            <a:pPr lvl="1">
              <a:spcBef>
                <a:spcPct val="0"/>
              </a:spcBef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«Energia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incentivabile nominale media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annua» [potenza nominale * 8760 h * (1-Servizi Ausiliari%)]</a:t>
            </a:r>
          </a:p>
          <a:p>
            <a:pPr lvl="1">
              <a:spcBef>
                <a:spcPct val="0"/>
              </a:spcBef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«Energia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annua prodotta e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incentivabile» [quella reale annua desunta dai dati di produzione] </a:t>
            </a:r>
          </a:p>
          <a:p>
            <a:pPr>
              <a:spcBef>
                <a:spcPct val="0"/>
              </a:spcBef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produzione aggiuntiva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rispetto all’ «energia incentivabile nominale media annua» sarà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remunerata secondo il regime commerciale in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essere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579B6-E544-45AC-A5F8-AE9BCA0D0EF6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18</a:t>
            </a:fld>
            <a:endParaRPr lang="it-IT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egnaposto contenuto 2"/>
          <p:cNvSpPr txBox="1">
            <a:spLocks/>
          </p:cNvSpPr>
          <p:nvPr/>
        </p:nvSpPr>
        <p:spPr bwMode="auto">
          <a:xfrm>
            <a:off x="370995" y="4980563"/>
            <a:ext cx="8208912" cy="1877437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Per tali interventi:</a:t>
            </a:r>
          </a:p>
          <a:p>
            <a:pPr>
              <a:spcBef>
                <a:spcPct val="0"/>
              </a:spcBef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l’incremento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della potenza nominale tale da:</a:t>
            </a:r>
          </a:p>
          <a:p>
            <a:pPr lvl="1">
              <a:spcBef>
                <a:spcPct val="0"/>
              </a:spcBef>
            </a:pP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non è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consentito superare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soglie di accesso incentivo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(accesso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diretto/registro DM 2012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DM2016)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pena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la decadenza dagli incentivi;</a:t>
            </a:r>
          </a:p>
          <a:p>
            <a:pPr lvl="1">
              <a:spcBef>
                <a:spcPct val="0"/>
              </a:spcBef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superare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soglie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dei meccanismi di incentivazione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(TO/I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ex CV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DM2008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TFO/I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ai sensi dei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DM2012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DM2016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comporta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l’aggiornamento del meccanismo di incentivazione corrispondente al valore di potenza complessiva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dell’impianto</a:t>
            </a:r>
          </a:p>
          <a:p>
            <a:pPr>
              <a:spcBef>
                <a:spcPct val="0"/>
              </a:spcBef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non potrà essere presentata istanza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incentivazione in futuro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necessario aver aderito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allo Spalma incentivi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2670541"/>
            <a:ext cx="8148955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67744" y="0"/>
            <a:ext cx="6120680" cy="692696"/>
          </a:xfrm>
        </p:spPr>
        <p:txBody>
          <a:bodyPr/>
          <a:lstStyle/>
          <a:p>
            <a:r>
              <a:rPr lang="it-IT" sz="2400" dirty="0" smtClean="0">
                <a:solidFill>
                  <a:srgbClr val="17375E"/>
                </a:solidFill>
              </a:rPr>
              <a:t>Caratteristiche dei componenti</a:t>
            </a:r>
            <a:endParaRPr lang="it-IT" sz="2400" dirty="0">
              <a:solidFill>
                <a:srgbClr val="17375E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0" y="860038"/>
            <a:ext cx="8640961" cy="5747727"/>
          </a:xfr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Nei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casi di “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Ammodernamento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di “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Potenziamento non incentivato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aggiunta di componenti per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impianti idroelettrici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”, è consentito esclusivamente l’utilizzo di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componenti nuovi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it-I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riferimento alle restanti categorie di intervento, si precisa che: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• i componenti utilizzati possono essere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nuovi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rigenerati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• i componenti nuovi o rigenerati devono essere nella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titolarità del Soggetto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Responsabile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potranno essere utilizzati componenti rigenerati che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siano stati precedentemente utilizzati, anche in Italia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, in impianti per i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quali siano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stati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riconosciuti incentivi pubblici comunque denominati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endParaRPr lang="it-IT" sz="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 componenti sostituiti possono essere conservati presso l’impianto per poter essere utilizzati, una volta rigenerati, come “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riserva fredda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endParaRPr lang="it-IT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rigenerazione si intende un’attività, effettuata in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officine specializzate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, finalizzata a riportare il componente nelle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stesse condizioni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di un componente nuovo. L’officina, al termine dell’attività, deve rilasciare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specifica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attestazione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delle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operazioni effettuate sul componente e la relativa garanzia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endParaRPr lang="it-IT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Con riferimento alle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sostituzioni temporanee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dei componenti, si precisa che possono essere utilizzati,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per un massimo di 3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mesi, componenti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nuovi o rigenerati o usati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anche nella titolarità di terzi, che non comportino incrementi della potenza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nominale dell’impianto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579B6-E544-45AC-A5F8-AE9BCA0D0EF6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19</a:t>
            </a:fld>
            <a:endParaRPr lang="it-IT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9511" y="860038"/>
            <a:ext cx="473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it-IT" sz="1600" b="1" dirty="0">
              <a:solidFill>
                <a:srgbClr val="17375E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881" y="1223290"/>
            <a:ext cx="155673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8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marta.leggio\Documenti\Downloads\icon_blu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49" y="2845760"/>
            <a:ext cx="1259632" cy="125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579B6-E544-45AC-A5F8-AE9BCA0D0EF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Documents and Settings\marta.leggio\Desktop\blank-16x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4124325"/>
            <a:ext cx="1524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marta.leggio\Desktop\blank-16x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3930650"/>
            <a:ext cx="1524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6"/>
          <p:cNvSpPr txBox="1"/>
          <p:nvPr/>
        </p:nvSpPr>
        <p:spPr>
          <a:xfrm>
            <a:off x="595735" y="1340767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17375E"/>
                </a:solidFill>
              </a:rPr>
              <a:t>Elettricità Futura è la principale associazione del mondo elettrico italiano, ed unisce produttori di energia elettrica da fonti rinnovabili e da fonti convenzionali, distributori e fornitori di servizi, al fine di contribuire a creare le basi per un mercato elettrico efficiente e pronto alle sfide del futuro. </a:t>
            </a:r>
          </a:p>
        </p:txBody>
      </p:sp>
      <p:pic>
        <p:nvPicPr>
          <p:cNvPr id="7" name="Picture 2" descr="C:\Documents and Settings\marta.leggio\Documenti\Downloads\icon_blu-0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378" y="1052736"/>
            <a:ext cx="1680625" cy="168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1868747" y="2990572"/>
            <a:ext cx="55600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17375E"/>
                </a:solidFill>
              </a:rPr>
              <a:t>Elettricità Futura  è composta da più di  700 operatori che impiegano oltre 40.000 addetti e detengono più di 76.000 MW di potenza elettrica installata tra convenzionale e rinnovabile e circa 1.150.000 km di linee. </a:t>
            </a:r>
            <a:r>
              <a:rPr lang="it-IT" sz="1600" dirty="0" smtClean="0">
                <a:solidFill>
                  <a:srgbClr val="17375E"/>
                </a:solidFill>
              </a:rPr>
              <a:t>Oltre </a:t>
            </a:r>
            <a:r>
              <a:rPr lang="it-IT" sz="1600" dirty="0">
                <a:solidFill>
                  <a:srgbClr val="17375E"/>
                </a:solidFill>
              </a:rPr>
              <a:t>il 70 per cento dell’elettricità consumata in Italia è assicurata da aziende associate a Elettricità Futura.</a:t>
            </a:r>
          </a:p>
        </p:txBody>
      </p:sp>
      <p:pic>
        <p:nvPicPr>
          <p:cNvPr id="1028" name="Picture 4" descr="C:\Documents and Settings\marta.leggio\Documenti\Downloads\icon_blu-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44" y="2864693"/>
            <a:ext cx="1699303" cy="169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marta.leggio\Documenti\Downloads\pannello solar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65537"/>
            <a:ext cx="972509" cy="66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8"/>
          <p:cNvSpPr/>
          <p:nvPr/>
        </p:nvSpPr>
        <p:spPr>
          <a:xfrm>
            <a:off x="1835696" y="5455287"/>
            <a:ext cx="72251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17375E"/>
                </a:solidFill>
              </a:rPr>
              <a:t>Elettricità Futura ha una proiezione internazionale ed aderisce a </a:t>
            </a:r>
            <a:r>
              <a:rPr lang="it-IT" sz="1600" dirty="0" err="1">
                <a:solidFill>
                  <a:srgbClr val="17375E"/>
                </a:solidFill>
              </a:rPr>
              <a:t>Eurelectric</a:t>
            </a:r>
            <a:r>
              <a:rPr lang="it-IT" sz="1600" dirty="0">
                <a:solidFill>
                  <a:srgbClr val="17375E"/>
                </a:solidFill>
              </a:rPr>
              <a:t>, </a:t>
            </a:r>
            <a:r>
              <a:rPr lang="it-IT" sz="1600" dirty="0" err="1">
                <a:solidFill>
                  <a:srgbClr val="17375E"/>
                </a:solidFill>
              </a:rPr>
              <a:t>WindEurope</a:t>
            </a:r>
            <a:r>
              <a:rPr lang="it-IT" sz="1600" dirty="0">
                <a:solidFill>
                  <a:srgbClr val="17375E"/>
                </a:solidFill>
              </a:rPr>
              <a:t>, </a:t>
            </a:r>
            <a:r>
              <a:rPr lang="it-IT" sz="1600" dirty="0" err="1">
                <a:solidFill>
                  <a:srgbClr val="17375E"/>
                </a:solidFill>
              </a:rPr>
              <a:t>SolarPower</a:t>
            </a:r>
            <a:r>
              <a:rPr lang="it-IT" sz="1600" dirty="0">
                <a:solidFill>
                  <a:srgbClr val="17375E"/>
                </a:solidFill>
              </a:rPr>
              <a:t> Europe ed a Res4Med</a:t>
            </a:r>
          </a:p>
        </p:txBody>
      </p:sp>
      <p:pic>
        <p:nvPicPr>
          <p:cNvPr id="1031" name="Picture 7" descr="C:\Documents and Settings\marta.leggio\Documenti\Downloads\icon_blu-0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58" y="5026493"/>
            <a:ext cx="1173167" cy="117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1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67744" y="0"/>
            <a:ext cx="6120680" cy="692696"/>
          </a:xfrm>
        </p:spPr>
        <p:txBody>
          <a:bodyPr/>
          <a:lstStyle/>
          <a:p>
            <a:r>
              <a:rPr lang="it-IT" sz="2400" dirty="0" smtClean="0">
                <a:solidFill>
                  <a:srgbClr val="17375E"/>
                </a:solidFill>
              </a:rPr>
              <a:t>Modalità di comunicazione</a:t>
            </a:r>
            <a:endParaRPr lang="it-IT" sz="2400" dirty="0">
              <a:solidFill>
                <a:srgbClr val="17375E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0" y="860038"/>
            <a:ext cx="8640961" cy="5586145"/>
          </a:xfr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Procedure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si applicano agli interventi realizzati dal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30 giugno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2016. 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Soggetto Responsabile è tenuto a trasmettere al GSE,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mediante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applicativo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SIAD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disponibile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le comunicazioni relative agli interventi/istanze di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endParaRPr lang="it-IT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• Sostituzione definitiva o temporanea dei componenti principali di generazione;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• Modifica della configurazione di impianto;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• Rivalutazione dei parametri di calcolo dell’incentivo;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• Ammodernamento;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• Potenziamento non incentivato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endParaRPr lang="it-IT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Le comunicazioni devono essere trasmesse al GSE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entro 60 giorni dalla data di completamento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dell’intervento.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Per gli interventi completati dopo il 30 giugno 2016 ma non ancora comunicati al GSE, il Soggetto Responsabile dovrà trasmettere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 relativa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comunicazione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entro 60 giorni dalla data di pubblicazione delle Procedure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PRINCÌPI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delle presenti Procedure saranno applicati anche agli interventi effettuati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PRIMA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del 30 giugno 2016 e già comunicati al GSE.</a:t>
            </a:r>
            <a:endParaRPr lang="it-I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579B6-E544-45AC-A5F8-AE9BCA0D0EF6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20</a:t>
            </a:fld>
            <a:endParaRPr lang="it-IT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9511" y="860038"/>
            <a:ext cx="473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it-IT" sz="1600" b="1" dirty="0">
              <a:solidFill>
                <a:srgbClr val="17375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79511" y="1988840"/>
            <a:ext cx="6722939" cy="165618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359" y="1628800"/>
            <a:ext cx="1435415" cy="1486266"/>
          </a:xfrm>
          <a:prstGeom prst="rect">
            <a:avLst/>
          </a:prstGeom>
        </p:spPr>
      </p:pic>
      <p:sp>
        <p:nvSpPr>
          <p:cNvPr id="8" name="Rettangolo arrotondato 7"/>
          <p:cNvSpPr/>
          <p:nvPr/>
        </p:nvSpPr>
        <p:spPr>
          <a:xfrm>
            <a:off x="179511" y="5661248"/>
            <a:ext cx="8606263" cy="864096"/>
          </a:xfrm>
          <a:prstGeom prst="roundRect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805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67744" y="0"/>
            <a:ext cx="6120680" cy="692696"/>
          </a:xfrm>
        </p:spPr>
        <p:txBody>
          <a:bodyPr/>
          <a:lstStyle/>
          <a:p>
            <a:r>
              <a:rPr lang="it-IT" sz="2400" dirty="0" smtClean="0">
                <a:solidFill>
                  <a:srgbClr val="17375E"/>
                </a:solidFill>
              </a:rPr>
              <a:t>Adempimenti e costi di istruttoria</a:t>
            </a:r>
            <a:endParaRPr lang="it-IT" sz="2400" dirty="0">
              <a:solidFill>
                <a:srgbClr val="17375E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579B6-E544-45AC-A5F8-AE9BCA0D0EF6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21</a:t>
            </a:fld>
            <a:endParaRPr lang="it-IT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9511" y="980728"/>
            <a:ext cx="8208913" cy="4547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400" dirty="0"/>
              <a:t>Prima di trasmettere la comunicazione, i Soggetti Responsabili sono comunque tenuti a:</a:t>
            </a:r>
          </a:p>
          <a:p>
            <a:pPr algn="just">
              <a:lnSpc>
                <a:spcPct val="150000"/>
              </a:lnSpc>
            </a:pPr>
            <a:r>
              <a:rPr lang="it-IT" sz="1400" dirty="0"/>
              <a:t>• </a:t>
            </a:r>
            <a:r>
              <a:rPr lang="it-IT" sz="1400" b="1" dirty="0"/>
              <a:t>inviare la documentazione aggiornata </a:t>
            </a:r>
            <a:r>
              <a:rPr lang="it-IT" sz="1400" dirty="0"/>
              <a:t>necessaria ai fini dei controlli antimafia</a:t>
            </a:r>
            <a:r>
              <a:rPr lang="it-IT" sz="1400" b="1" dirty="0"/>
              <a:t> </a:t>
            </a:r>
            <a:endParaRPr lang="it-IT" sz="1400" b="1" dirty="0" smtClean="0"/>
          </a:p>
          <a:p>
            <a:pPr algn="just">
              <a:lnSpc>
                <a:spcPct val="150000"/>
              </a:lnSpc>
            </a:pPr>
            <a:r>
              <a:rPr lang="it-IT" sz="1400" dirty="0" smtClean="0"/>
              <a:t>• </a:t>
            </a:r>
            <a:r>
              <a:rPr lang="it-IT" sz="1400" b="1" dirty="0"/>
              <a:t>aggiornare la configurazione dell’impianto </a:t>
            </a:r>
            <a:r>
              <a:rPr lang="it-IT" sz="1400" dirty="0"/>
              <a:t>presente nel sistema </a:t>
            </a:r>
            <a:r>
              <a:rPr lang="it-IT" sz="1400" b="1" dirty="0"/>
              <a:t>GAUDI</a:t>
            </a:r>
            <a:r>
              <a:rPr lang="it-IT" sz="1400" dirty="0"/>
              <a:t>’ di </a:t>
            </a:r>
            <a:r>
              <a:rPr lang="it-IT" sz="1400" dirty="0" smtClean="0"/>
              <a:t>Terna</a:t>
            </a:r>
            <a:r>
              <a:rPr lang="it-IT" sz="1400" dirty="0"/>
              <a:t>.</a:t>
            </a:r>
            <a:endParaRPr lang="it-IT" sz="1400" dirty="0" smtClean="0"/>
          </a:p>
          <a:p>
            <a:pPr algn="just">
              <a:lnSpc>
                <a:spcPct val="150000"/>
              </a:lnSpc>
            </a:pPr>
            <a:endParaRPr lang="it-IT" sz="1200" dirty="0" smtClean="0"/>
          </a:p>
          <a:p>
            <a:pPr algn="just">
              <a:lnSpc>
                <a:spcPct val="150000"/>
              </a:lnSpc>
            </a:pPr>
            <a:r>
              <a:rPr lang="it-IT" sz="1400" dirty="0" smtClean="0"/>
              <a:t>Secondo </a:t>
            </a:r>
            <a:r>
              <a:rPr lang="it-IT" sz="1400" dirty="0"/>
              <a:t>quanto stabilito dal D.M. 24 dicembre 2014 (c.d. D.M. Tariffe), i Soggetti Responsabili devono corrispondere al GSE </a:t>
            </a:r>
            <a:r>
              <a:rPr lang="it-IT" sz="1400" dirty="0" smtClean="0"/>
              <a:t>un </a:t>
            </a:r>
            <a:r>
              <a:rPr lang="it-IT" sz="1400" b="1" dirty="0" smtClean="0"/>
              <a:t>corrispettivo </a:t>
            </a:r>
            <a:r>
              <a:rPr lang="it-IT" sz="1400" b="1" dirty="0"/>
              <a:t>a copertura dei costi di istruttoria </a:t>
            </a:r>
            <a:r>
              <a:rPr lang="it-IT" sz="1400" dirty="0"/>
              <a:t>determinato </a:t>
            </a:r>
            <a:r>
              <a:rPr lang="it-IT" sz="1400" b="1" dirty="0"/>
              <a:t>sulla base </a:t>
            </a:r>
            <a:r>
              <a:rPr lang="it-IT" sz="1400" b="1" dirty="0" smtClean="0"/>
              <a:t>della</a:t>
            </a:r>
            <a:r>
              <a:rPr lang="it-IT" sz="1400" dirty="0" smtClean="0"/>
              <a:t> </a:t>
            </a:r>
            <a:r>
              <a:rPr lang="it-IT" sz="1400" b="1" dirty="0" smtClean="0"/>
              <a:t>potenza</a:t>
            </a:r>
            <a:r>
              <a:rPr lang="it-IT" sz="1400" dirty="0" smtClean="0"/>
              <a:t> nominale dell’impianto. </a:t>
            </a:r>
            <a:r>
              <a:rPr lang="it-IT" sz="1400" dirty="0"/>
              <a:t>A conclusione </a:t>
            </a:r>
            <a:r>
              <a:rPr lang="it-IT" sz="1400" dirty="0" smtClean="0"/>
              <a:t>del procedimento</a:t>
            </a:r>
            <a:r>
              <a:rPr lang="it-IT" sz="1400" dirty="0"/>
              <a:t>, il GSE provvederà a inviare la fattura </a:t>
            </a:r>
            <a:r>
              <a:rPr lang="it-IT" sz="1400" dirty="0" smtClean="0"/>
              <a:t>con </a:t>
            </a:r>
            <a:r>
              <a:rPr lang="it-IT" sz="1400" dirty="0"/>
              <a:t>gli importi dovuti per l’espletamento delle attività, unitamente alle </a:t>
            </a:r>
            <a:r>
              <a:rPr lang="it-IT" sz="1400" dirty="0" smtClean="0"/>
              <a:t>indicazioni per </a:t>
            </a:r>
            <a:r>
              <a:rPr lang="it-IT" sz="1400" dirty="0"/>
              <a:t>procedere al pagamento.</a:t>
            </a:r>
          </a:p>
          <a:p>
            <a:pPr algn="just">
              <a:lnSpc>
                <a:spcPct val="150000"/>
              </a:lnSpc>
            </a:pPr>
            <a:endParaRPr lang="it-IT" sz="700" dirty="0" smtClean="0"/>
          </a:p>
          <a:p>
            <a:pPr algn="just">
              <a:lnSpc>
                <a:spcPct val="150000"/>
              </a:lnSpc>
            </a:pPr>
            <a:endParaRPr lang="it-IT" sz="700" dirty="0" smtClean="0"/>
          </a:p>
          <a:p>
            <a:pPr algn="just">
              <a:lnSpc>
                <a:spcPct val="150000"/>
              </a:lnSpc>
            </a:pPr>
            <a:r>
              <a:rPr lang="it-IT" sz="1400" dirty="0" smtClean="0"/>
              <a:t>Da </a:t>
            </a:r>
            <a:r>
              <a:rPr lang="it-IT" sz="1400" dirty="0"/>
              <a:t>ultimo, si ricorda che ogni valutazione circa la necessità, validità, idoneità ed efficacia dei titoli autorizzativi, nonché il riconoscimento della natura delle eventuali varianti, è di </a:t>
            </a:r>
            <a:r>
              <a:rPr lang="it-IT" sz="1400" b="1" u="sng" dirty="0"/>
              <a:t>esclusiva competenza degli Enti/Amministrazioni locali.</a:t>
            </a:r>
          </a:p>
          <a:p>
            <a:pPr algn="just">
              <a:lnSpc>
                <a:spcPct val="150000"/>
              </a:lnSpc>
            </a:pPr>
            <a:endParaRPr lang="it-IT" sz="1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980728"/>
            <a:ext cx="1165401" cy="1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6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703" y="764704"/>
            <a:ext cx="941785" cy="936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67744" y="0"/>
            <a:ext cx="6120680" cy="692696"/>
          </a:xfrm>
        </p:spPr>
        <p:txBody>
          <a:bodyPr/>
          <a:lstStyle/>
          <a:p>
            <a:r>
              <a:rPr lang="it-IT" sz="2400" dirty="0" smtClean="0">
                <a:solidFill>
                  <a:srgbClr val="17375E"/>
                </a:solidFill>
              </a:rPr>
              <a:t>Osservazioni generali Elettricità Futura</a:t>
            </a:r>
            <a:endParaRPr lang="it-IT" sz="2400" dirty="0">
              <a:solidFill>
                <a:srgbClr val="17375E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579B6-E544-45AC-A5F8-AE9BCA0D0EF6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22</a:t>
            </a:fld>
            <a:endParaRPr lang="it-IT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egnaposto contenuto 2"/>
          <p:cNvSpPr txBox="1">
            <a:spLocks/>
          </p:cNvSpPr>
          <p:nvPr/>
        </p:nvSpPr>
        <p:spPr bwMode="auto">
          <a:xfrm>
            <a:off x="323528" y="1065058"/>
            <a:ext cx="8208912" cy="542456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EF ha inviato il 9 ottobre u.s. le proprie osservazioni al GSE, rilevando </a:t>
            </a:r>
            <a:r>
              <a:rPr lang="it-IT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 via di principio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che: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endParaRPr lang="it-I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Procedure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debbano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valere soltanto per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gli interventi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avviati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SUCCESSIVAMENTE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alla loro pubblicazione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, evitando qualsiasi tipo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 applicazione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retroattiva ad interventi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pregressi;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endParaRPr lang="it-IT" sz="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Al fine di assicurare agli operatori certezza del diritto in sede di future verifiche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ispettive, consentendo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di distinguere tra gli interventi effettuati dopo la data di pubblicazione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delle procedure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e gli interventi preesistenti, si propone di introdurre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una “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mappatura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dello stato di fatto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” degli impianti ammessi agli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incentivi, in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particolare per tutti gli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interventi pregressi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che non necessitavano di alcuna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comunicazione;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endParaRPr lang="it-IT" sz="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Le Procedure introducono specifici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vincoli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sulla producibilità non previsti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dalla norma di riferimento ed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hanno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precluso, per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alcune tipologie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di interventi, l’utilizzo di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componenti rigenerati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ampliando poi i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confini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delle operazioni oggetto di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comunicazione;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endParaRPr lang="it-IT" sz="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parità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di potenza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all’eventuale maggior produzione derivante da sostituzioni con componenti più efficienti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possa essere applicato un </a:t>
            </a:r>
            <a:r>
              <a:rPr 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all’energia incentivabile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, a prescindere da eventuali varianti sostanziali del titolo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autorizzativo.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57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6502" y="999045"/>
            <a:ext cx="900000" cy="97036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67744" y="0"/>
            <a:ext cx="6120680" cy="692696"/>
          </a:xfrm>
        </p:spPr>
        <p:txBody>
          <a:bodyPr/>
          <a:lstStyle/>
          <a:p>
            <a:r>
              <a:rPr lang="it-IT" sz="2400" dirty="0" smtClean="0">
                <a:solidFill>
                  <a:srgbClr val="17375E"/>
                </a:solidFill>
              </a:rPr>
              <a:t>Osservazioni puntuali Elettricità Futura (1/2)</a:t>
            </a:r>
            <a:endParaRPr lang="it-IT" sz="2400" dirty="0">
              <a:solidFill>
                <a:srgbClr val="17375E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579B6-E544-45AC-A5F8-AE9BCA0D0EF6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23</a:t>
            </a:fld>
            <a:endParaRPr lang="it-IT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egnaposto contenuto 2"/>
          <p:cNvSpPr txBox="1">
            <a:spLocks/>
          </p:cNvSpPr>
          <p:nvPr/>
        </p:nvSpPr>
        <p:spPr bwMode="auto">
          <a:xfrm>
            <a:off x="323528" y="1045746"/>
            <a:ext cx="8208912" cy="558614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EF ha, quindi, elaborato delle </a:t>
            </a:r>
            <a:r>
              <a:rPr lang="it-IT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osservazioni di carattere puntuale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rilevando che :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endParaRPr lang="it-IT" sz="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necessario dettagliare i requisiti ed i parametri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che permettono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di identificare l’operazione come sostituzione di componenti “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con elementi di pari caratteristiche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”;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AutoNum type="arabicPeriod"/>
            </a:pPr>
            <a:endParaRPr lang="it-IT" sz="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Sia necessario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individuare chiaramente la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definizione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 componente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principale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ed introdurre opportune specifiche in funzione della fonte utilizzata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 della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tipologia di impianto.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Ad es. si </a:t>
            </a:r>
            <a:r>
              <a:rPr lang="it-IT" sz="1400" i="1" dirty="0">
                <a:latin typeface="Arial" panose="020B0604020202020204" pitchFamily="34" charset="0"/>
                <a:cs typeface="Arial" panose="020B0604020202020204" pitchFamily="34" charset="0"/>
              </a:rPr>
              <a:t>evidenzia come per un impianto idroelettrico non possano </a:t>
            </a:r>
            <a:r>
              <a:rPr lang="it-IT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essere considerate </a:t>
            </a:r>
            <a:r>
              <a:rPr lang="it-IT" sz="1400" i="1" dirty="0">
                <a:latin typeface="Arial" panose="020B0604020202020204" pitchFamily="34" charset="0"/>
                <a:cs typeface="Arial" panose="020B0604020202020204" pitchFamily="34" charset="0"/>
              </a:rPr>
              <a:t>principali tutte le opere bagnate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AutoNum type="arabicPeriod"/>
            </a:pPr>
            <a:endParaRPr lang="it-IT" sz="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Comunicare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i soli interventi che interessano i componenti principali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 generazione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, s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ritiene inoltre necessario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specificare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quali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informazioni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debbano essere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trasmesse;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AutoNum type="arabicPeriod"/>
            </a:pPr>
            <a:endParaRPr lang="it-IT" sz="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revedere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la possibilità per il produttore di presentare al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GSE “</a:t>
            </a:r>
            <a:r>
              <a:rPr lang="it-IT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domande </a:t>
            </a:r>
            <a:r>
              <a:rPr lang="it-IT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 preventivo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”, cioè prima dell’effettuazione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dell’intervento;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AutoNum type="arabicPeriod"/>
            </a:pPr>
            <a:endParaRPr lang="it-IT" sz="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stendere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il perimetro degli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interventi qualificati come “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 significativi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” a tutte le operazioni sui componenti minori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, a prescindere dal loro impatto (se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 potenza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invariata o variata all’interno dei limiti di ammissibilità) sulla producibilità dell’impianto.</a:t>
            </a:r>
          </a:p>
        </p:txBody>
      </p:sp>
    </p:spTree>
    <p:extLst>
      <p:ext uri="{BB962C8B-B14F-4D97-AF65-F5344CB8AC3E}">
        <p14:creationId xmlns:p14="http://schemas.microsoft.com/office/powerpoint/2010/main" val="60226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67744" y="0"/>
            <a:ext cx="6120680" cy="692696"/>
          </a:xfrm>
        </p:spPr>
        <p:txBody>
          <a:bodyPr/>
          <a:lstStyle/>
          <a:p>
            <a:r>
              <a:rPr lang="it-IT" sz="2400" dirty="0" smtClean="0">
                <a:solidFill>
                  <a:srgbClr val="17375E"/>
                </a:solidFill>
              </a:rPr>
              <a:t>Osservazioni puntuali </a:t>
            </a:r>
            <a:r>
              <a:rPr lang="it-IT" sz="2400" dirty="0">
                <a:solidFill>
                  <a:srgbClr val="17375E"/>
                </a:solidFill>
              </a:rPr>
              <a:t>Elettricità Futura </a:t>
            </a:r>
            <a:r>
              <a:rPr lang="it-IT" sz="2400" dirty="0" smtClean="0">
                <a:solidFill>
                  <a:srgbClr val="17375E"/>
                </a:solidFill>
              </a:rPr>
              <a:t>(2/2)</a:t>
            </a:r>
            <a:endParaRPr lang="it-IT" sz="2400" dirty="0">
              <a:solidFill>
                <a:srgbClr val="17375E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579B6-E544-45AC-A5F8-AE9BCA0D0EF6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24</a:t>
            </a:fld>
            <a:endParaRPr lang="it-IT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egnaposto contenuto 2"/>
          <p:cNvSpPr txBox="1">
            <a:spLocks/>
          </p:cNvSpPr>
          <p:nvPr/>
        </p:nvSpPr>
        <p:spPr bwMode="auto">
          <a:xfrm>
            <a:off x="251520" y="1062187"/>
            <a:ext cx="8637512" cy="506145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indent="-363538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Sia necessario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precisare le modalità con le quali il GSE procederà all’adeguamento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dei parametri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del calcolo dell’incentivo ed all’aggiornamento della convenzione nel caso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 “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Modifica Configurazione di impianto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” e “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Rivalutazione dei parametri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 calcolo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dell’incentivo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”;</a:t>
            </a:r>
          </a:p>
          <a:p>
            <a:pPr marL="363538" indent="-363538" algn="just">
              <a:lnSpc>
                <a:spcPct val="150000"/>
              </a:lnSpc>
              <a:spcBef>
                <a:spcPct val="0"/>
              </a:spcBef>
              <a:buNone/>
            </a:pPr>
            <a:endParaRPr lang="it-IT" sz="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363538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Non si condivide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l’introduzione di un fattore di “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energia annua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massima incentivabile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”, né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l’applicazione di un </a:t>
            </a:r>
            <a:r>
              <a:rPr lang="it-IT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alla produzione incentivata anche nel caso in cui l’intervento sia autorizzato con una variante sostanziale del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titolo autorizzativo, a parità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 potenza installata;</a:t>
            </a:r>
          </a:p>
          <a:p>
            <a:pPr marL="363538" indent="-363538" algn="just">
              <a:lnSpc>
                <a:spcPct val="150000"/>
              </a:lnSpc>
              <a:spcBef>
                <a:spcPct val="0"/>
              </a:spcBef>
              <a:buNone/>
            </a:pPr>
            <a:endParaRPr lang="it-IT" sz="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363538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In caso di varianti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progetto,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si ritiene che il produttore possa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produrre un’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autodichiarazione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delle tipologia di intervento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l’Amministrazione competente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non fornisca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in tempi ridotti formale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riscontro;</a:t>
            </a:r>
          </a:p>
          <a:p>
            <a:pPr marL="363538" indent="-363538" algn="just">
              <a:lnSpc>
                <a:spcPct val="150000"/>
              </a:lnSpc>
              <a:spcBef>
                <a:spcPct val="0"/>
              </a:spcBef>
              <a:buNone/>
            </a:pPr>
            <a:endParaRPr lang="it-IT" sz="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363538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Non si condivide il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divieto all’utilizzo di componenti rigenerati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per interventi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 “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Ammodernamento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e “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Potenziamento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non incentivato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l’aggiunta di componenti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impianti idroelettrici”;</a:t>
            </a:r>
          </a:p>
          <a:p>
            <a:pPr marL="363538" indent="-363538" algn="just">
              <a:lnSpc>
                <a:spcPct val="150000"/>
              </a:lnSpc>
              <a:spcBef>
                <a:spcPct val="0"/>
              </a:spcBef>
              <a:buNone/>
            </a:pPr>
            <a:endParaRPr lang="it-IT" sz="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363538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Per la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“titolarità” dei componenti rigenerati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causa complessità degli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assetti tra le entità legali coinvolte nella gestione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degli impianti occorre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fare riferimento ad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un concetto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di “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Gruppo Societario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”; </a:t>
            </a:r>
          </a:p>
          <a:p>
            <a:pPr marL="363538" indent="-363538" algn="just">
              <a:lnSpc>
                <a:spcPct val="150000"/>
              </a:lnSpc>
              <a:spcBef>
                <a:spcPct val="0"/>
              </a:spcBef>
              <a:buNone/>
            </a:pPr>
            <a:endParaRPr lang="it-IT" sz="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363538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Le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ore equivalenti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per fonte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siano, per alcune fonti, aderenti a quelle effettive. </a:t>
            </a:r>
            <a:endParaRPr lang="it-I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23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67744" y="0"/>
            <a:ext cx="6120680" cy="692696"/>
          </a:xfrm>
        </p:spPr>
        <p:txBody>
          <a:bodyPr/>
          <a:lstStyle/>
          <a:p>
            <a:r>
              <a:rPr lang="it-IT" sz="2400" dirty="0" smtClean="0">
                <a:solidFill>
                  <a:srgbClr val="17375E"/>
                </a:solidFill>
              </a:rPr>
              <a:t>Focus Idroelettrico</a:t>
            </a:r>
            <a:endParaRPr lang="it-IT" sz="2400" dirty="0">
              <a:solidFill>
                <a:srgbClr val="17375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008548"/>
                <a:ext cx="8208912" cy="5209118"/>
              </a:xfrm>
              <a:noFill/>
              <a:ln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  <a:spcBef>
                    <a:spcPct val="0"/>
                  </a:spcBef>
                </a:pPr>
                <a:r>
                  <a:rPr lang="it-IT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Rivedere le </a:t>
                </a:r>
                <a:r>
                  <a:rPr lang="it-IT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definizioni di potenza</a:t>
                </a:r>
                <a:r>
                  <a:rPr lang="it-IT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lvl="1">
                  <a:lnSpc>
                    <a:spcPct val="125000"/>
                  </a:lnSpc>
                  <a:spcBef>
                    <a:spcPct val="0"/>
                  </a:spcBef>
                </a:pPr>
                <a:r>
                  <a:rPr lang="it-IT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sostituire «potenza nominale media annua di concessione» con «</a:t>
                </a:r>
                <a:r>
                  <a:rPr lang="it-IT" sz="1400" u="sng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potenza nominale di concessione</a:t>
                </a:r>
                <a:r>
                  <a:rPr lang="it-IT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»</a:t>
                </a:r>
              </a:p>
              <a:p>
                <a:pPr lvl="1">
                  <a:lnSpc>
                    <a:spcPct val="125000"/>
                  </a:lnSpc>
                  <a:spcBef>
                    <a:spcPct val="0"/>
                  </a:spcBef>
                </a:pPr>
                <a:r>
                  <a:rPr lang="it-IT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definire un valore univoco per la potenza istallata (ora fa riferimento a turbine e/o alternatori) </a:t>
                </a:r>
              </a:p>
              <a:p>
                <a:pPr>
                  <a:lnSpc>
                    <a:spcPct val="125000"/>
                  </a:lnSpc>
                  <a:spcBef>
                    <a:spcPct val="0"/>
                  </a:spcBef>
                </a:pPr>
                <a:r>
                  <a:rPr lang="it-IT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Rivedere le definizioni di </a:t>
                </a:r>
                <a:r>
                  <a:rPr lang="it-IT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energia massima </a:t>
                </a:r>
                <a:r>
                  <a:rPr lang="it-IT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incentivabile </a:t>
                </a:r>
                <a:r>
                  <a:rPr lang="it-IT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legando il concetto alla </a:t>
                </a:r>
                <a:r>
                  <a:rPr lang="it-IT" sz="1400" u="sng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portata massima di concessione</a:t>
                </a:r>
                <a:r>
                  <a:rPr lang="it-IT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(e non alla portata media) </a:t>
                </a:r>
              </a:p>
              <a:p>
                <a:pPr marL="0" indent="0">
                  <a:lnSpc>
                    <a:spcPct val="125000"/>
                  </a:lnSpc>
                  <a:spcBef>
                    <a:spcPct val="0"/>
                  </a:spcBef>
                  <a:buNone/>
                </a:pPr>
                <a:endParaRPr lang="it-IT" sz="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00050" lvl="1" indent="0">
                  <a:lnSpc>
                    <a:spcPct val="125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>
                          <a:latin typeface="Cambria Math" panose="02040503050406030204" pitchFamily="18" charset="0"/>
                        </a:rPr>
                        <m:t>𝑃</m:t>
                      </m:r>
                      <m:r>
                        <m:rPr>
                          <m:sty m:val="p"/>
                        </m:rPr>
                        <a:rPr lang="it-IT" sz="1400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it-IT" sz="1400">
                          <a:latin typeface="Cambria Math" panose="02040503050406030204" pitchFamily="18" charset="0"/>
                        </a:rPr>
                        <m:t> [</m:t>
                      </m:r>
                      <m:r>
                        <m:rPr>
                          <m:sty m:val="p"/>
                        </m:rPr>
                        <a:rPr lang="it-IT" sz="1400">
                          <a:latin typeface="Cambria Math" panose="02040503050406030204" pitchFamily="18" charset="0"/>
                        </a:rPr>
                        <m:t>kW</m:t>
                      </m:r>
                      <m:r>
                        <a:rPr lang="it-IT" sz="1400">
                          <a:latin typeface="Cambria Math" panose="02040503050406030204" pitchFamily="18" charset="0"/>
                        </a:rPr>
                        <m:t>]=</m:t>
                      </m:r>
                      <m:r>
                        <m:rPr>
                          <m:nor/>
                        </m:rPr>
                        <a:rPr lang="it-IT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Qmax</m:t>
                      </m:r>
                      <m:r>
                        <m:rPr>
                          <m:nor/>
                        </m:rPr>
                        <a:rPr lang="it-IT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[</m:t>
                      </m:r>
                      <m:r>
                        <m:rPr>
                          <m:nor/>
                        </m:rPr>
                        <a:rPr lang="it-IT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it-IT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it-IT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it-IT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] </m:t>
                      </m:r>
                      <m:r>
                        <m:rPr>
                          <m:nor/>
                        </m:rPr>
                        <a:rPr lang="it-IT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it-IT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it-IT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[</m:t>
                      </m:r>
                      <m:r>
                        <m:rPr>
                          <m:nor/>
                        </m:rPr>
                        <a:rPr lang="it-IT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it-IT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] : 102</m:t>
                      </m:r>
                    </m:oMath>
                  </m:oMathPara>
                </a14:m>
                <a:endParaRPr lang="it-IT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00050" lvl="1" indent="0">
                  <a:lnSpc>
                    <a:spcPct val="125000"/>
                  </a:lnSpc>
                  <a:spcBef>
                    <a:spcPct val="0"/>
                  </a:spcBef>
                  <a:buNone/>
                </a:pPr>
                <a:endParaRPr lang="it-IT" sz="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00050" lvl="1" indent="0">
                  <a:lnSpc>
                    <a:spcPct val="125000"/>
                  </a:lnSpc>
                  <a:spcBef>
                    <a:spcPct val="0"/>
                  </a:spcBef>
                  <a:buNone/>
                </a:pPr>
                <a:r>
                  <a:rPr lang="it-IT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Dove :</a:t>
                </a:r>
              </a:p>
              <a:p>
                <a:pPr marL="400050" lvl="1" indent="0">
                  <a:lnSpc>
                    <a:spcPct val="125000"/>
                  </a:lnSpc>
                  <a:spcBef>
                    <a:spcPct val="0"/>
                  </a:spcBef>
                  <a:buNone/>
                </a:pPr>
                <a:r>
                  <a:rPr lang="it-IT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Pmax</a:t>
                </a:r>
                <a:r>
                  <a:rPr lang="it-IT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potenza massima [kW]</a:t>
                </a:r>
              </a:p>
              <a:p>
                <a:pPr marL="400050" lvl="1" indent="0">
                  <a:lnSpc>
                    <a:spcPct val="125000"/>
                  </a:lnSpc>
                  <a:spcBef>
                    <a:spcPct val="0"/>
                  </a:spcBef>
                  <a:buNone/>
                </a:pPr>
                <a:r>
                  <a:rPr lang="it-IT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Qmax</a:t>
                </a:r>
                <a:r>
                  <a:rPr lang="it-IT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portata massima derivabile ossia quantità massima derivabile come da disciplinare [l/s]</a:t>
                </a:r>
              </a:p>
              <a:p>
                <a:pPr marL="400050" lvl="1" indent="0">
                  <a:lnSpc>
                    <a:spcPct val="125000"/>
                  </a:lnSpc>
                  <a:spcBef>
                    <a:spcPct val="0"/>
                  </a:spcBef>
                  <a:buNone/>
                </a:pPr>
                <a:r>
                  <a:rPr lang="it-IT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H: salto, ossia dislivello utilizzato nel disciplinare di concessione [m]</a:t>
                </a:r>
              </a:p>
              <a:p>
                <a:pPr marL="0" indent="0">
                  <a:lnSpc>
                    <a:spcPct val="125000"/>
                  </a:lnSpc>
                  <a:spcBef>
                    <a:spcPct val="0"/>
                  </a:spcBef>
                  <a:buNone/>
                </a:pPr>
                <a:endParaRPr lang="it-IT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5000"/>
                  </a:lnSpc>
                  <a:spcBef>
                    <a:spcPct val="0"/>
                  </a:spcBef>
                </a:pPr>
                <a:r>
                  <a:rPr lang="it-IT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Non applicare </a:t>
                </a:r>
                <a:r>
                  <a:rPr lang="it-IT" sz="1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cap</a:t>
                </a:r>
                <a:r>
                  <a:rPr lang="it-IT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produzione oraria </a:t>
                </a:r>
                <a:r>
                  <a:rPr lang="it-IT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nel caso in cui non vi siano modifiche impiantistiche ma solo adeguamento </a:t>
                </a:r>
                <a:r>
                  <a:rPr lang="it-IT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al </a:t>
                </a:r>
                <a:r>
                  <a:rPr lang="it-IT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rialzo della potenza nominale di </a:t>
                </a:r>
                <a:r>
                  <a:rPr lang="it-IT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concessione, decretato da ente concedente e indipendenti dal produttore. </a:t>
                </a:r>
              </a:p>
              <a:p>
                <a:pPr>
                  <a:lnSpc>
                    <a:spcPct val="125000"/>
                  </a:lnSpc>
                  <a:spcBef>
                    <a:spcPct val="0"/>
                  </a:spcBef>
                </a:pPr>
                <a:endParaRPr lang="it-IT" sz="1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5000"/>
                  </a:lnSpc>
                  <a:spcBef>
                    <a:spcPct val="0"/>
                  </a:spcBef>
                </a:pPr>
                <a:r>
                  <a:rPr lang="it-IT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Possibilità di utilizzo di </a:t>
                </a:r>
                <a:r>
                  <a:rPr lang="it-IT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componenti rigenerate </a:t>
                </a:r>
                <a:r>
                  <a:rPr lang="it-IT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anche per interventi di ammodernamento e potenziamento non </a:t>
                </a:r>
                <a:r>
                  <a:rPr lang="it-IT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incentivato con installazione di componenti </a:t>
                </a:r>
                <a:r>
                  <a:rPr lang="it-IT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per impianti idroelettrici. </a:t>
                </a:r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008548"/>
                <a:ext cx="8208912" cy="5209118"/>
              </a:xfrm>
              <a:blipFill rotWithShape="0">
                <a:blip r:embed="rId2"/>
                <a:stretch>
                  <a:fillRect l="-149" r="-520"/>
                </a:stretch>
              </a:blipFill>
              <a:ln>
                <a:noFill/>
                <a:prstDash val="dash"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579B6-E544-45AC-A5F8-AE9BCA0D0EF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93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490" y="1010300"/>
            <a:ext cx="818035" cy="1152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67744" y="0"/>
            <a:ext cx="6120680" cy="692696"/>
          </a:xfrm>
        </p:spPr>
        <p:txBody>
          <a:bodyPr/>
          <a:lstStyle/>
          <a:p>
            <a:r>
              <a:rPr lang="it-IT" sz="2400" dirty="0" smtClean="0">
                <a:solidFill>
                  <a:srgbClr val="17375E"/>
                </a:solidFill>
              </a:rPr>
              <a:t>Verifiche e recuperi GSE</a:t>
            </a:r>
            <a:endParaRPr lang="it-IT" sz="2400" dirty="0">
              <a:solidFill>
                <a:srgbClr val="17375E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5161" y="1698963"/>
            <a:ext cx="3888431" cy="1977464"/>
          </a:xfr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indent="0" algn="just">
              <a:lnSpc>
                <a:spcPct val="125000"/>
              </a:lnSpc>
              <a:spcBef>
                <a:spcPct val="0"/>
              </a:spcBef>
              <a:buNone/>
            </a:pP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VERIFICHE EFFETTUATE NEL 2016</a:t>
            </a:r>
          </a:p>
          <a:p>
            <a:pPr marL="0" indent="0" algn="just">
              <a:lnSpc>
                <a:spcPct val="125000"/>
              </a:lnSpc>
              <a:spcBef>
                <a:spcPct val="0"/>
              </a:spcBef>
              <a:buNone/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 controlli svolti nell’anno 2016 sono stati pari a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4.240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di cui 2.501 con sopraluogo e 1.739 documentali per una potenza complessiva di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2.999 MW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Attraverso i soli sopraluoghi è stata verificata una potenza complessivamente pari a 2.082 MW.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579B6-E544-45AC-A5F8-AE9BCA0D0EF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318720" y="5175970"/>
            <a:ext cx="8539009" cy="1169551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5000"/>
              </a:lnSpc>
              <a:spcBef>
                <a:spcPct val="0"/>
              </a:spcBef>
              <a:buNone/>
            </a:pP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RECUPERI AMMINISTRATIVI</a:t>
            </a:r>
          </a:p>
          <a:p>
            <a:pPr marL="0" indent="0" algn="just">
              <a:lnSpc>
                <a:spcPct val="125000"/>
              </a:lnSpc>
              <a:spcBef>
                <a:spcPct val="0"/>
              </a:spcBef>
              <a:buNone/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 riferimento ai 761 procedimenti di verifica conclusi dal GSE nell’anno 2016 con esito negativo sono stati accertati importi indebitamente percepiti per un valore pari a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183 milioni di euro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ed una stima del mancato esborso prospettico totale pari a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553 milioni di euro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Segnaposto contenuto 2"/>
          <p:cNvSpPr txBox="1">
            <a:spLocks/>
          </p:cNvSpPr>
          <p:nvPr/>
        </p:nvSpPr>
        <p:spPr bwMode="auto">
          <a:xfrm>
            <a:off x="339752" y="3851063"/>
            <a:ext cx="8496944" cy="1169551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5000"/>
              </a:lnSpc>
              <a:spcBef>
                <a:spcPct val="0"/>
              </a:spcBef>
              <a:buNone/>
            </a:pP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PROCEDIMENTI CONCLUSI NEL 2016</a:t>
            </a:r>
          </a:p>
          <a:p>
            <a:pPr marL="0" indent="0" algn="just">
              <a:lnSpc>
                <a:spcPct val="125000"/>
              </a:lnSpc>
              <a:spcBef>
                <a:spcPct val="0"/>
              </a:spcBef>
              <a:buNone/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Nel 2016 il GSE ha concluso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2.147 procedimenti di verifica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Alcuni avviati nel medesimo anno, altri avviati negli anni precedenti; 1.386 si sono conclusi con esito positivo (64,5%) e 761 con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esito negativo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35,5%).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Tali procedimenti hanno determinato l’accertamento di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1.276 violazioni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nel 2016.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263" y="867332"/>
            <a:ext cx="3390161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2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214282" y="601638"/>
            <a:ext cx="8786874" cy="222775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2400" dirty="0" smtClean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Grazie per l’attenzione</a:t>
            </a:r>
            <a:br>
              <a:rPr lang="it-IT" sz="2400" dirty="0" smtClean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dirty="0" smtClean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400" dirty="0" smtClean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 smtClean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Alessandro Totaro</a:t>
            </a:r>
            <a:br>
              <a:rPr lang="it-IT" sz="1600" dirty="0" smtClean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 smtClean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alessandro.totaro@elettricitafutura.it</a:t>
            </a:r>
            <a:endParaRPr lang="it-IT" sz="1600" dirty="0">
              <a:solidFill>
                <a:srgbClr val="1737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 descr="C:\Documents and Settings\marta.leggio\Documenti\Downloads\^B8DDA638A8DF0C6CF915F6DCAC4E0CD15C874C716BE80A65EC^pimgpsh_fullsize_dist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48446"/>
            <a:ext cx="8345310" cy="3600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7488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5375" y="1196752"/>
            <a:ext cx="8786812" cy="504056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Entro novanta giorni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dall’entrata in vigore del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DM 23 Giugno 2016,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il GSE pubblica o aggiorna le procedure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per l’effettuazione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interventi di manutenzione e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ammodernamento degli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impianti incentivati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, ivi inclusi i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fotovoltaici, con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le finalità di salvaguardare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l’efficienza del parco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 generazione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e, al contempo, di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evitare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comportamenti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che possano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causare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indebiti incrementi della spesa di incentivazione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Le procedure si conformano ai seguenti criteri:</a:t>
            </a:r>
          </a:p>
          <a:p>
            <a:pPr>
              <a:lnSpc>
                <a:spcPct val="150000"/>
              </a:lnSpc>
              <a:buAutoNum type="alphaLcParenR"/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sono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consentiti gli interventi di manutenzione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che non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comportano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incrementi superiori all’1%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della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potenza nominale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dell’impianto e delle singole macchine o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sezioni che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lo compongono, nonché, ove disponibile,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della potenza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nominale dei motori primi;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per gli impianti di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potenza nominale fino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a 20 kW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sono consentiti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incrementi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fino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al 5%; </a:t>
            </a:r>
            <a:endParaRPr lang="it-IT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AutoNum type="alphaLcParenR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 caso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sostituzioni definitive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devono essere utilizzati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componenti nuovi o rigenerati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50000"/>
              </a:lnSpc>
              <a:buAutoNum type="alphaLcParenR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ono consentiti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gli interventi di manutenzione mediante l’utilizzo anche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temporaneo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, di macchinari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ed elementi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di impianto di riserva,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anche nella titolarità di soggetti diversi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dal soggetto responsabile,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che non comportino incrementi della potenza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nominale dell’impianto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579B6-E544-45AC-A5F8-AE9BCA0D0EF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olo 8"/>
          <p:cNvSpPr>
            <a:spLocks noGrp="1"/>
          </p:cNvSpPr>
          <p:nvPr>
            <p:ph type="title"/>
          </p:nvPr>
        </p:nvSpPr>
        <p:spPr>
          <a:xfrm>
            <a:off x="1979712" y="7937"/>
            <a:ext cx="7164288" cy="684759"/>
          </a:xfrm>
        </p:spPr>
        <p:txBody>
          <a:bodyPr/>
          <a:lstStyle/>
          <a:p>
            <a:r>
              <a:rPr lang="it-IT" sz="2400" dirty="0">
                <a:solidFill>
                  <a:srgbClr val="17375E"/>
                </a:solidFill>
              </a:rPr>
              <a:t>DM </a:t>
            </a:r>
            <a:r>
              <a:rPr lang="it-IT" sz="2400" dirty="0" smtClean="0">
                <a:solidFill>
                  <a:srgbClr val="17375E"/>
                </a:solidFill>
              </a:rPr>
              <a:t>23/06/2016: procedure GSE</a:t>
            </a:r>
            <a:endParaRPr lang="it-IT" sz="2400" dirty="0">
              <a:solidFill>
                <a:srgbClr val="17375E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15375" y="2853531"/>
            <a:ext cx="8786812" cy="3239765"/>
          </a:xfrm>
          <a:prstGeom prst="rect">
            <a:avLst/>
          </a:prstGeom>
          <a:noFill/>
          <a:ln>
            <a:solidFill>
              <a:schemeClr val="accent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170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438" y="5085184"/>
            <a:ext cx="1433623" cy="1440000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5375" y="1196752"/>
            <a:ext cx="8786812" cy="547709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Fornire indirizzi in merito alla gestione degli impianti alimentati da fonti rinnovabili diversi dai fotovoltaici che beneficiano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 incentivi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nazionali per l’energia elettrica, </a:t>
            </a:r>
            <a:r>
              <a:rPr lang="it-IT" sz="1400" u="sng" dirty="0">
                <a:latin typeface="Arial" panose="020B0604020202020204" pitchFamily="34" charset="0"/>
                <a:cs typeface="Arial" panose="020B0604020202020204" pitchFamily="34" charset="0"/>
              </a:rPr>
              <a:t>con particolare riferimento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agli interventi previsti dall’art. 30 del D.M. 23 giugno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2016, al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fine di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endParaRPr lang="it-IT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68275">
              <a:lnSpc>
                <a:spcPct val="150000"/>
              </a:lnSpc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promuovere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massimizzazione della produzione di energia elettrica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da fonte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rinnovabile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68275">
              <a:lnSpc>
                <a:spcPct val="150000"/>
              </a:lnSpc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favorire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prolungamento della vita utile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degli impianti oltre il periodo di incentivazione senza comprometterne la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sicurezza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68275">
              <a:lnSpc>
                <a:spcPct val="150000"/>
              </a:lnSpc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garantire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la “sicurezza amministrativa” verificando il mantenimento dei requisiti di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accesso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evitare indebiti incrementi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della spesa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incentivazione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68275">
              <a:lnSpc>
                <a:spcPct val="150000"/>
              </a:lnSpc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agevolare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il perseguimento e il conseguimento degli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obiettivi generali di sostenibilità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ambientale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68275">
              <a:lnSpc>
                <a:spcPct val="150000"/>
              </a:lnSpc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ridurre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semplificare gli adempimenti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 carico dei Soggetti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Responsabili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68275">
              <a:lnSpc>
                <a:spcPct val="150000"/>
              </a:lnSpc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promuovere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diffusione di “buone pratiche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” finalizzate all’implementazione di tecnologie avanzate e addizionali che rendano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il parco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di generazione più affidabile, performante e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moderno</a:t>
            </a:r>
          </a:p>
          <a:p>
            <a:pPr indent="-168275">
              <a:lnSpc>
                <a:spcPct val="150000"/>
              </a:lnSpc>
            </a:pPr>
            <a:endParaRPr lang="it-I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68275">
              <a:lnSpc>
                <a:spcPct val="150000"/>
              </a:lnSpc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Le Procedure si applicano agli interventi realizzati dal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 giugno 2016</a:t>
            </a:r>
          </a:p>
          <a:p>
            <a:pPr indent="-168275">
              <a:lnSpc>
                <a:spcPct val="150000"/>
              </a:lnSpc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0">
              <a:lnSpc>
                <a:spcPct val="150000"/>
              </a:lnSpc>
              <a:buNone/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579B6-E544-45AC-A5F8-AE9BCA0D0EF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olo 8"/>
          <p:cNvSpPr>
            <a:spLocks noGrp="1"/>
          </p:cNvSpPr>
          <p:nvPr>
            <p:ph type="title"/>
          </p:nvPr>
        </p:nvSpPr>
        <p:spPr>
          <a:xfrm>
            <a:off x="1979712" y="7937"/>
            <a:ext cx="7164288" cy="684759"/>
          </a:xfrm>
        </p:spPr>
        <p:txBody>
          <a:bodyPr/>
          <a:lstStyle/>
          <a:p>
            <a:r>
              <a:rPr lang="it-IT" sz="2400" dirty="0">
                <a:solidFill>
                  <a:srgbClr val="17375E"/>
                </a:solidFill>
              </a:rPr>
              <a:t>O</a:t>
            </a:r>
            <a:r>
              <a:rPr lang="it-IT" sz="2400" dirty="0" smtClean="0">
                <a:solidFill>
                  <a:srgbClr val="17375E"/>
                </a:solidFill>
              </a:rPr>
              <a:t>biettivo del documento</a:t>
            </a:r>
            <a:endParaRPr lang="it-IT" sz="2400" dirty="0">
              <a:solidFill>
                <a:srgbClr val="17375E"/>
              </a:solidFill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611560" y="6308725"/>
            <a:ext cx="551468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08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902450" y="6020693"/>
            <a:ext cx="2133600" cy="365125"/>
          </a:xfrm>
        </p:spPr>
        <p:txBody>
          <a:bodyPr/>
          <a:lstStyle/>
          <a:p>
            <a:pPr>
              <a:defRPr/>
            </a:pPr>
            <a:fld id="{72B579B6-E544-45AC-A5F8-AE9BCA0D0EF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olo 8"/>
          <p:cNvSpPr txBox="1">
            <a:spLocks/>
          </p:cNvSpPr>
          <p:nvPr/>
        </p:nvSpPr>
        <p:spPr bwMode="auto">
          <a:xfrm>
            <a:off x="1979712" y="7937"/>
            <a:ext cx="7164288" cy="68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sz="2400" dirty="0" smtClean="0">
                <a:solidFill>
                  <a:srgbClr val="17375E"/>
                </a:solidFill>
              </a:rPr>
              <a:t>Categorie di intervento</a:t>
            </a:r>
            <a:endParaRPr lang="it-IT" sz="2400" dirty="0">
              <a:solidFill>
                <a:srgbClr val="17375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79512" y="980728"/>
            <a:ext cx="2448000" cy="720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 non significativi</a:t>
            </a:r>
            <a:endParaRPr lang="it-IT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69059" y="5733256"/>
            <a:ext cx="2448000" cy="720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Potenziamento non incentivato</a:t>
            </a:r>
            <a:endParaRPr lang="it-IT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69059" y="4005064"/>
            <a:ext cx="2448000" cy="720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Rivalutazione dei parametri di calcolo dell’ incentivo</a:t>
            </a:r>
            <a:endParaRPr lang="it-IT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79512" y="1844824"/>
            <a:ext cx="2448272" cy="936104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Sostituzione definitiva o temporanea dei componenti principali di generazione </a:t>
            </a:r>
            <a:endParaRPr lang="it-IT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79512" y="2924944"/>
            <a:ext cx="2448000" cy="931223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 della configurazione di impianto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69059" y="4869160"/>
            <a:ext cx="2448000" cy="720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Ammodernamento</a:t>
            </a:r>
            <a:endParaRPr lang="it-IT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915545" y="980728"/>
            <a:ext cx="5760912" cy="720000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Operazioni che </a:t>
            </a:r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hanno alcun impatto sulla convenzione 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essere 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per 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 </a:t>
            </a:r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è prevista alcuna comunicazione al GSE.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2915544" y="1867363"/>
            <a:ext cx="5760913" cy="936104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Sostituzione dei componenti principali di 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generazione 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it-IT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elementi di pari </a:t>
            </a:r>
            <a:r>
              <a:rPr lang="it-IT" sz="1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caratteristiche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eventuale incremento di potenza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sia 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nominale 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sia 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installata (</a:t>
            </a:r>
            <a:r>
              <a:rPr lang="it-IT" sz="1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cfr</a:t>
            </a:r>
            <a:r>
              <a:rPr lang="it-IT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Allegato 1 Procedure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 limiti delle percentuali </a:t>
            </a:r>
            <a:r>
              <a:rPr lang="it-IT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consentite.</a:t>
            </a:r>
            <a:endParaRPr lang="it-IT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2915544" y="2924944"/>
            <a:ext cx="5760913" cy="932400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 che comportino una </a:t>
            </a:r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riduzione della potenza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nominale 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installata, la variazione dei parametri di calcolo degli incentivi, la </a:t>
            </a:r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 al </a:t>
            </a:r>
            <a:r>
              <a:rPr lang="it-IT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senza generare incrementi di producibilità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2915544" y="4005064"/>
            <a:ext cx="5760913" cy="720000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Variazioni che non derivano da operazioni sui componenti di impianto ma potrebbero implicare un </a:t>
            </a:r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aggiornamento della </a:t>
            </a:r>
            <a:r>
              <a:rPr lang="it-IT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convenzione.</a:t>
            </a:r>
            <a:endParaRPr lang="it-IT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915544" y="4872784"/>
            <a:ext cx="5760913" cy="720000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Sostituzione dei componenti d’impianto con </a:t>
            </a:r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componenti nuovi di differenti caratteristiche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che 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 </a:t>
            </a:r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incremento di </a:t>
            </a:r>
            <a:r>
              <a:rPr lang="it-IT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producibilità a </a:t>
            </a:r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parità di potenza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impianto, sia 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nominale 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sia 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installata.</a:t>
            </a:r>
            <a:endParaRPr lang="it-IT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2915544" y="5733256"/>
            <a:ext cx="5760913" cy="720000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Installazione o Sostituzione di componenti principali di generazione che comporta un </a:t>
            </a:r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incremento di potenza nominale o installata 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oltre i limiti delle percentuali consentite.</a:t>
            </a:r>
          </a:p>
        </p:txBody>
      </p:sp>
    </p:spTree>
    <p:extLst>
      <p:ext uri="{BB962C8B-B14F-4D97-AF65-F5344CB8AC3E}">
        <p14:creationId xmlns:p14="http://schemas.microsoft.com/office/powerpoint/2010/main" val="254393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579B6-E544-45AC-A5F8-AE9BCA0D0EF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olo 8"/>
          <p:cNvSpPr txBox="1">
            <a:spLocks/>
          </p:cNvSpPr>
          <p:nvPr/>
        </p:nvSpPr>
        <p:spPr bwMode="auto">
          <a:xfrm>
            <a:off x="1979712" y="7937"/>
            <a:ext cx="7164288" cy="68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sz="2400" dirty="0" smtClean="0">
                <a:solidFill>
                  <a:srgbClr val="17375E"/>
                </a:solidFill>
              </a:rPr>
              <a:t>Impatto sulla convenzione e modalità di comunicazione</a:t>
            </a:r>
            <a:endParaRPr lang="it-IT" sz="2400" dirty="0">
              <a:solidFill>
                <a:srgbClr val="17375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16904" y="980728"/>
            <a:ext cx="2448000" cy="720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 non significativi</a:t>
            </a:r>
            <a:endParaRPr lang="it-IT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06451" y="6021288"/>
            <a:ext cx="2448000" cy="720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Potenziamento non incentivato</a:t>
            </a:r>
            <a:endParaRPr lang="it-IT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23800" y="2896733"/>
            <a:ext cx="2448000" cy="720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Rivalutazione dei parametri di calcolo dell’ incentivo</a:t>
            </a:r>
            <a:endParaRPr lang="it-IT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06179" y="3777156"/>
            <a:ext cx="2448272" cy="123602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Sostituzione definitiva o temporanea dei componenti principali di generazione </a:t>
            </a:r>
            <a:endParaRPr lang="it-IT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16904" y="1844824"/>
            <a:ext cx="2448000" cy="931223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 della configurazione di impianto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306451" y="5157192"/>
            <a:ext cx="2448000" cy="720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Ammodernamento</a:t>
            </a:r>
            <a:endParaRPr lang="it-IT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059560" y="980728"/>
            <a:ext cx="1656456" cy="720000"/>
          </a:xfrm>
          <a:prstGeom prst="rect">
            <a:avLst/>
          </a:prstGeom>
          <a:solidFill>
            <a:srgbClr val="FFFFFF"/>
          </a:solidFill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Nessun impatto sulla convenzione</a:t>
            </a:r>
            <a:endParaRPr lang="it-IT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059559" y="1844824"/>
            <a:ext cx="1656457" cy="1771909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Eventuale adeguamento dei parametri di calcolo della convenzione</a:t>
            </a:r>
            <a:endParaRPr lang="it-IT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3059560" y="5157192"/>
            <a:ext cx="1656456" cy="1584095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Aggiornamento della convenzione</a:t>
            </a:r>
            <a:endParaRPr lang="it-IT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3059560" y="3789040"/>
            <a:ext cx="1656456" cy="1236020"/>
          </a:xfrm>
          <a:prstGeom prst="rect">
            <a:avLst/>
          </a:prstGeom>
          <a:solidFill>
            <a:srgbClr val="FFFFFF"/>
          </a:solidFill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Nessun impatto sulla convenzione</a:t>
            </a:r>
            <a:endParaRPr lang="it-IT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5003776" y="980728"/>
            <a:ext cx="3672680" cy="720000"/>
          </a:xfrm>
          <a:prstGeom prst="rect">
            <a:avLst/>
          </a:prstGeom>
          <a:solidFill>
            <a:srgbClr val="FFFFFF"/>
          </a:solidFill>
          <a:ln w="476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Nessun Comunicazione</a:t>
            </a:r>
            <a:endParaRPr lang="it-IT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5003775" y="1844824"/>
            <a:ext cx="3672681" cy="4896463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Obbligo di comunicazione entro</a:t>
            </a:r>
          </a:p>
          <a:p>
            <a:pPr algn="ctr"/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gg dall’intervento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it-IT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gli interventi realizzati</a:t>
            </a:r>
          </a:p>
          <a:p>
            <a:pPr algn="ctr"/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 30 giugno 2016 e non</a:t>
            </a:r>
          </a:p>
          <a:p>
            <a:pPr algn="ctr"/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ancora comunicati al GSE,</a:t>
            </a:r>
          </a:p>
          <a:p>
            <a:pPr algn="ctr"/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obbligo di comunicazione </a:t>
            </a:r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entro</a:t>
            </a:r>
          </a:p>
          <a:p>
            <a:pPr algn="ctr"/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gg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dalla data di</a:t>
            </a:r>
          </a:p>
          <a:p>
            <a:pPr algn="ctr"/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pubblicazione delle Procedure.</a:t>
            </a:r>
          </a:p>
          <a:p>
            <a:pPr algn="ctr"/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Risposta del GSE in 120 gg</a:t>
            </a:r>
          </a:p>
          <a:p>
            <a:pPr algn="ctr"/>
            <a:endParaRPr lang="it-IT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dovuto il </a:t>
            </a:r>
            <a:r>
              <a:rPr lang="it-IT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pagamento del</a:t>
            </a:r>
          </a:p>
          <a:p>
            <a:pPr algn="ctr"/>
            <a:r>
              <a:rPr lang="it-IT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corrispettivo 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previsto dal D.M.</a:t>
            </a:r>
          </a:p>
          <a:p>
            <a:pPr algn="ctr"/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dicembre 2014 (c.d. D.M.</a:t>
            </a:r>
          </a:p>
          <a:p>
            <a:pPr algn="ctr"/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Tariffe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ctr"/>
            <a:endParaRPr lang="it-IT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mancata comunicazione</a:t>
            </a:r>
          </a:p>
          <a:p>
            <a:pPr algn="ctr"/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rientra tra le violazioni rilevanti</a:t>
            </a:r>
          </a:p>
          <a:p>
            <a:pPr algn="ctr"/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sensi 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D.M. 31 gennaio 2014</a:t>
            </a:r>
          </a:p>
          <a:p>
            <a:pPr algn="ctr"/>
            <a:r>
              <a:rPr lang="it-IT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(decadenza e restituzione incentivi ma solo se c’è incremento energia incentivata).</a:t>
            </a:r>
            <a:endParaRPr lang="it-IT" sz="12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79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579B6-E544-45AC-A5F8-AE9BCA0D0EF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olo 8"/>
          <p:cNvSpPr txBox="1">
            <a:spLocks/>
          </p:cNvSpPr>
          <p:nvPr/>
        </p:nvSpPr>
        <p:spPr bwMode="auto">
          <a:xfrm>
            <a:off x="1979712" y="7937"/>
            <a:ext cx="7164288" cy="68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sz="2400" dirty="0" smtClean="0">
                <a:solidFill>
                  <a:srgbClr val="17375E"/>
                </a:solidFill>
              </a:rPr>
              <a:t>Definizioni di componenti e tipologie di intervento</a:t>
            </a:r>
            <a:endParaRPr lang="it-IT" sz="2400" dirty="0">
              <a:solidFill>
                <a:srgbClr val="17375E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51520" y="1005896"/>
            <a:ext cx="8280920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400" dirty="0"/>
              <a:t>I componenti di impianto si distinguono in</a:t>
            </a:r>
            <a:r>
              <a:rPr lang="it-IT" sz="1400" dirty="0" smtClean="0"/>
              <a:t>: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it-IT" sz="1600" b="1" u="sng" dirty="0" smtClean="0"/>
              <a:t>Componenti </a:t>
            </a:r>
            <a:r>
              <a:rPr lang="it-IT" sz="1600" b="1" u="sng" dirty="0"/>
              <a:t>principali</a:t>
            </a:r>
            <a:r>
              <a:rPr lang="it-IT" sz="1400" dirty="0"/>
              <a:t>, come riportati nel paragrafo 4.1 dell’Allegato 2 al D.M. </a:t>
            </a:r>
            <a:r>
              <a:rPr lang="it-IT" sz="1400" dirty="0" smtClean="0"/>
              <a:t>23/06/2016:</a:t>
            </a:r>
          </a:p>
          <a:p>
            <a:pPr marL="538163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b="1" dirty="0" smtClean="0"/>
              <a:t>di </a:t>
            </a:r>
            <a:r>
              <a:rPr lang="it-IT" sz="1400" b="1" dirty="0"/>
              <a:t>generazione</a:t>
            </a:r>
            <a:r>
              <a:rPr lang="it-IT" sz="1400" dirty="0"/>
              <a:t>: es. motori, turbine</a:t>
            </a:r>
            <a:r>
              <a:rPr lang="it-IT" sz="1400" dirty="0" smtClean="0"/>
              <a:t>, </a:t>
            </a:r>
            <a:r>
              <a:rPr lang="it-IT" sz="1400" dirty="0"/>
              <a:t>alternatori, </a:t>
            </a:r>
            <a:r>
              <a:rPr lang="it-IT" sz="1400" dirty="0" smtClean="0"/>
              <a:t>aerogeneratori</a:t>
            </a:r>
            <a:r>
              <a:rPr lang="it-IT" sz="1400" dirty="0"/>
              <a:t>;</a:t>
            </a:r>
          </a:p>
          <a:p>
            <a:pPr marL="538163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b="1" dirty="0" smtClean="0"/>
              <a:t>di </a:t>
            </a:r>
            <a:r>
              <a:rPr lang="it-IT" sz="1400" b="1" dirty="0"/>
              <a:t>“trattamento” della fonte rinnovabile</a:t>
            </a:r>
            <a:r>
              <a:rPr lang="it-IT" sz="1400" dirty="0"/>
              <a:t>: es. rotori, pozzi, digestori, generatori di vapore, </a:t>
            </a:r>
            <a:r>
              <a:rPr lang="it-IT" sz="1400" dirty="0" smtClean="0"/>
              <a:t>moltiplicatori </a:t>
            </a:r>
            <a:r>
              <a:rPr lang="it-IT" sz="1400" dirty="0"/>
              <a:t>di </a:t>
            </a:r>
            <a:r>
              <a:rPr lang="it-IT" sz="1400" dirty="0" smtClean="0"/>
              <a:t>giri;</a:t>
            </a:r>
            <a:endParaRPr lang="it-IT" sz="1400" dirty="0"/>
          </a:p>
          <a:p>
            <a:pPr marL="538163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b="1" dirty="0" smtClean="0"/>
              <a:t>opere </a:t>
            </a:r>
            <a:r>
              <a:rPr lang="it-IT" sz="1400" b="1" dirty="0"/>
              <a:t>civili e impiantistiche</a:t>
            </a:r>
            <a:r>
              <a:rPr lang="it-IT" sz="1400" dirty="0"/>
              <a:t>: es. condotte forzate, traverse</a:t>
            </a:r>
            <a:r>
              <a:rPr lang="it-IT" sz="1400" dirty="0" smtClean="0"/>
              <a:t>, </a:t>
            </a:r>
            <a:r>
              <a:rPr lang="it-IT" sz="1400" dirty="0"/>
              <a:t>aree di stoccaggio </a:t>
            </a:r>
            <a:r>
              <a:rPr lang="it-IT" sz="1400" dirty="0" smtClean="0"/>
              <a:t>per impianti </a:t>
            </a:r>
            <a:r>
              <a:rPr lang="it-IT" sz="1400" dirty="0"/>
              <a:t>a biomasse e torri di un impianto eolico;</a:t>
            </a:r>
          </a:p>
          <a:p>
            <a:pPr marL="538163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b="1" dirty="0" smtClean="0"/>
              <a:t>elettrici</a:t>
            </a:r>
            <a:r>
              <a:rPr lang="it-IT" sz="1400" dirty="0"/>
              <a:t>: es. servizi </a:t>
            </a:r>
            <a:r>
              <a:rPr lang="it-IT" sz="1400" dirty="0" smtClean="0"/>
              <a:t>ausiliari, </a:t>
            </a:r>
            <a:r>
              <a:rPr lang="it-IT" sz="1400" dirty="0"/>
              <a:t>trasformatori, punti di connessione e inverter</a:t>
            </a:r>
            <a:r>
              <a:rPr lang="it-IT" sz="1400" dirty="0" smtClean="0"/>
              <a:t>;</a:t>
            </a:r>
          </a:p>
          <a:p>
            <a:pPr marL="538163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700" dirty="0" smtClean="0"/>
          </a:p>
          <a:p>
            <a:pPr marL="363538" indent="-363538">
              <a:lnSpc>
                <a:spcPct val="150000"/>
              </a:lnSpc>
            </a:pPr>
            <a:r>
              <a:rPr lang="it-IT" sz="1600" b="1" dirty="0" smtClean="0"/>
              <a:t>B.   </a:t>
            </a:r>
            <a:r>
              <a:rPr lang="it-IT" sz="1600" b="1" u="sng" dirty="0" smtClean="0"/>
              <a:t>Componenti </a:t>
            </a:r>
            <a:r>
              <a:rPr lang="it-IT" sz="1600" b="1" u="sng" dirty="0"/>
              <a:t>minori</a:t>
            </a:r>
            <a:r>
              <a:rPr lang="it-IT" sz="1400" dirty="0"/>
              <a:t>: tutti i componenti non ricompresi nelle precedenti definizioni, es. quadri e cablaggi</a:t>
            </a:r>
            <a:r>
              <a:rPr lang="it-IT" sz="14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it-IT" sz="700" dirty="0" smtClean="0"/>
          </a:p>
          <a:p>
            <a:pPr>
              <a:lnSpc>
                <a:spcPct val="150000"/>
              </a:lnSpc>
            </a:pPr>
            <a:r>
              <a:rPr lang="it-IT" sz="1400" dirty="0" smtClean="0"/>
              <a:t>I </a:t>
            </a:r>
            <a:r>
              <a:rPr lang="it-IT" sz="1400" dirty="0"/>
              <a:t>componenti degli impianti possono essere oggetto delle operazioni di seguito riportate:</a:t>
            </a:r>
          </a:p>
          <a:p>
            <a:pPr marL="706438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1400" b="1" dirty="0"/>
              <a:t>S</a:t>
            </a:r>
            <a:r>
              <a:rPr lang="it-IT" sz="1400" b="1" dirty="0" smtClean="0"/>
              <a:t>ostituzioni</a:t>
            </a:r>
            <a:endParaRPr lang="it-IT" sz="1400" b="1" dirty="0"/>
          </a:p>
          <a:p>
            <a:pPr marL="706438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1400" b="1" dirty="0"/>
              <a:t>R</a:t>
            </a:r>
            <a:r>
              <a:rPr lang="it-IT" sz="1400" b="1" dirty="0" smtClean="0"/>
              <a:t>imozioni</a:t>
            </a:r>
            <a:endParaRPr lang="it-IT" sz="1400" b="1" dirty="0"/>
          </a:p>
          <a:p>
            <a:pPr marL="706438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1400" b="1" dirty="0"/>
              <a:t>I</a:t>
            </a:r>
            <a:r>
              <a:rPr lang="it-IT" sz="1400" b="1" dirty="0" smtClean="0"/>
              <a:t>nstallazioni</a:t>
            </a:r>
            <a:endParaRPr lang="it-IT" sz="1400" b="1" dirty="0"/>
          </a:p>
          <a:p>
            <a:pPr marL="706438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1400" b="1" dirty="0" smtClean="0"/>
              <a:t>Spostamenti </a:t>
            </a:r>
            <a:r>
              <a:rPr lang="it-IT" sz="1200" i="1" dirty="0" smtClean="0"/>
              <a:t>(vietata la delocalizzazione degli impianti, ad es minieolici)</a:t>
            </a:r>
          </a:p>
          <a:p>
            <a:pPr marL="706438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1400" b="1" dirty="0" smtClean="0"/>
              <a:t>Manutenzion</a:t>
            </a:r>
            <a:r>
              <a:rPr lang="it-IT" sz="1400" dirty="0" smtClean="0"/>
              <a:t>i </a:t>
            </a:r>
            <a:r>
              <a:rPr lang="it-IT" sz="1400" dirty="0"/>
              <a:t>intese come operazioni sui componenti esistenti diverse dalle precedenti.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0547" y="4772566"/>
            <a:ext cx="1271893" cy="1296000"/>
          </a:xfrm>
          <a:prstGeom prst="rect">
            <a:avLst/>
          </a:prstGeom>
        </p:spPr>
      </p:pic>
      <p:sp>
        <p:nvSpPr>
          <p:cNvPr id="3" name="Parentesi quadra aperta 2"/>
          <p:cNvSpPr/>
          <p:nvPr/>
        </p:nvSpPr>
        <p:spPr>
          <a:xfrm>
            <a:off x="611560" y="1772816"/>
            <a:ext cx="73152" cy="187220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673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579B6-E544-45AC-A5F8-AE9BCA0D0EF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olo 8"/>
          <p:cNvSpPr txBox="1">
            <a:spLocks/>
          </p:cNvSpPr>
          <p:nvPr/>
        </p:nvSpPr>
        <p:spPr bwMode="auto">
          <a:xfrm>
            <a:off x="1979712" y="7937"/>
            <a:ext cx="7164288" cy="68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sz="2400" dirty="0" smtClean="0">
                <a:solidFill>
                  <a:srgbClr val="17375E"/>
                </a:solidFill>
              </a:rPr>
              <a:t>Interventi non significativi</a:t>
            </a:r>
            <a:endParaRPr lang="it-IT" sz="2400" dirty="0">
              <a:solidFill>
                <a:srgbClr val="17375E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28302" y="1942088"/>
            <a:ext cx="842016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400" dirty="0" smtClean="0"/>
              <a:t>Sostituzione e manutenzione </a:t>
            </a:r>
            <a:r>
              <a:rPr lang="it-IT" sz="1400" dirty="0"/>
              <a:t>sui </a:t>
            </a:r>
            <a:r>
              <a:rPr lang="it-IT" sz="1400" b="1" dirty="0"/>
              <a:t>componenti principali di generazione</a:t>
            </a:r>
            <a:r>
              <a:rPr lang="it-IT" sz="1400" dirty="0"/>
              <a:t>, per la quale non è necessario il conseguimento di un titolo autorizzativo; </a:t>
            </a:r>
            <a:endParaRPr lang="it-IT" sz="1400" dirty="0" smtClean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400" dirty="0" smtClean="0"/>
              <a:t>Sostituzione </a:t>
            </a:r>
            <a:r>
              <a:rPr lang="it-IT" sz="1400" dirty="0"/>
              <a:t>dei </a:t>
            </a:r>
            <a:r>
              <a:rPr lang="it-IT" sz="1400" b="1" dirty="0"/>
              <a:t>componenti principali di «trattamento</a:t>
            </a:r>
            <a:r>
              <a:rPr lang="it-IT" sz="1400" dirty="0"/>
              <a:t>» della fonte rinnovabile con componenti di pari caratteristiche; </a:t>
            </a:r>
            <a:endParaRPr lang="it-IT" sz="1400" dirty="0" smtClean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400" dirty="0" smtClean="0"/>
              <a:t>Sostituzione </a:t>
            </a:r>
            <a:r>
              <a:rPr lang="it-IT" sz="1400" dirty="0"/>
              <a:t>dei componenti principali elettrici con componenti di </a:t>
            </a:r>
            <a:r>
              <a:rPr lang="it-IT" sz="1400" b="1" dirty="0"/>
              <a:t>pari caratteristiche</a:t>
            </a:r>
            <a:r>
              <a:rPr lang="it-IT" sz="1400" dirty="0"/>
              <a:t>; </a:t>
            </a:r>
            <a:endParaRPr lang="it-IT" sz="1400" dirty="0" smtClean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400" dirty="0"/>
              <a:t>T</a:t>
            </a:r>
            <a:r>
              <a:rPr lang="it-IT" sz="1400" dirty="0" smtClean="0"/>
              <a:t>utte </a:t>
            </a:r>
            <a:r>
              <a:rPr lang="it-IT" sz="1400" dirty="0"/>
              <a:t>le manutenzioni dei </a:t>
            </a:r>
            <a:r>
              <a:rPr lang="it-IT" sz="1400" b="1" dirty="0"/>
              <a:t>componenti principali elettrici</a:t>
            </a:r>
            <a:r>
              <a:rPr lang="it-IT" sz="1400" dirty="0"/>
              <a:t>; </a:t>
            </a:r>
            <a:endParaRPr lang="it-IT" sz="1400" dirty="0" smtClean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400" dirty="0"/>
              <a:t>S</a:t>
            </a:r>
            <a:r>
              <a:rPr lang="it-IT" sz="1400" dirty="0" smtClean="0"/>
              <a:t>postamento</a:t>
            </a:r>
            <a:r>
              <a:rPr lang="it-IT" sz="1400" dirty="0"/>
              <a:t>, rimozione e installazione dei </a:t>
            </a:r>
            <a:r>
              <a:rPr lang="it-IT" sz="1400" b="1" dirty="0"/>
              <a:t>componenti principali elettrici che non concorrono al calcolo dell’incentivo; </a:t>
            </a:r>
            <a:endParaRPr lang="it-IT" sz="1400" b="1" dirty="0" smtClean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400" dirty="0"/>
              <a:t>T</a:t>
            </a:r>
            <a:r>
              <a:rPr lang="it-IT" sz="1400" dirty="0" smtClean="0"/>
              <a:t>utte </a:t>
            </a:r>
            <a:r>
              <a:rPr lang="it-IT" sz="1400" dirty="0"/>
              <a:t>le sostituzioni e le manutenzioni dei </a:t>
            </a:r>
            <a:r>
              <a:rPr lang="it-IT" sz="1400" b="1" dirty="0"/>
              <a:t>contatori</a:t>
            </a:r>
            <a:r>
              <a:rPr lang="it-IT" sz="1400" dirty="0"/>
              <a:t>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400" dirty="0" smtClean="0"/>
              <a:t>Tutti </a:t>
            </a:r>
            <a:r>
              <a:rPr lang="it-IT" sz="1400" dirty="0"/>
              <a:t>le operazioni di sostituzione, manutenzione, spostamento, rimozione e installazione dei </a:t>
            </a:r>
            <a:r>
              <a:rPr lang="it-IT" sz="1400" b="1" u="sng" dirty="0"/>
              <a:t>componenti </a:t>
            </a:r>
            <a:r>
              <a:rPr lang="it-IT" sz="1400" b="1" u="sng" dirty="0" smtClean="0"/>
              <a:t>minori</a:t>
            </a:r>
            <a:r>
              <a:rPr lang="it-IT" sz="1400" b="1" dirty="0" smtClean="0"/>
              <a:t> </a:t>
            </a:r>
            <a:r>
              <a:rPr lang="it-IT" sz="1400" dirty="0" smtClean="0"/>
              <a:t>d’impianto</a:t>
            </a:r>
            <a:r>
              <a:rPr lang="it-IT" sz="1400" dirty="0"/>
              <a:t>.</a:t>
            </a:r>
          </a:p>
        </p:txBody>
      </p:sp>
      <p:sp>
        <p:nvSpPr>
          <p:cNvPr id="6" name="Rettangolo 5"/>
          <p:cNvSpPr/>
          <p:nvPr/>
        </p:nvSpPr>
        <p:spPr>
          <a:xfrm>
            <a:off x="328303" y="980808"/>
            <a:ext cx="8420161" cy="720000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Operazioni che </a:t>
            </a:r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hanno alcun impatto sulla convenzione 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essere 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per 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 </a:t>
            </a:r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è prevista alcuna comunicazione al GSE.</a:t>
            </a:r>
          </a:p>
        </p:txBody>
      </p:sp>
    </p:spTree>
    <p:extLst>
      <p:ext uri="{BB962C8B-B14F-4D97-AF65-F5344CB8AC3E}">
        <p14:creationId xmlns:p14="http://schemas.microsoft.com/office/powerpoint/2010/main" val="30032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579B6-E544-45AC-A5F8-AE9BCA0D0EF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olo 8"/>
          <p:cNvSpPr txBox="1">
            <a:spLocks/>
          </p:cNvSpPr>
          <p:nvPr/>
        </p:nvSpPr>
        <p:spPr bwMode="auto">
          <a:xfrm>
            <a:off x="1979712" y="7937"/>
            <a:ext cx="7164288" cy="68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sz="2400" dirty="0" smtClean="0">
                <a:solidFill>
                  <a:srgbClr val="17375E"/>
                </a:solidFill>
              </a:rPr>
              <a:t>Sostituzione dei componenti principali di generazione</a:t>
            </a:r>
            <a:endParaRPr lang="it-IT" sz="2400" dirty="0">
              <a:solidFill>
                <a:srgbClr val="17375E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51520" y="3026698"/>
            <a:ext cx="8420161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400" dirty="0" smtClean="0"/>
              <a:t>Rientrano nella categoria ad esempio la sostituzione </a:t>
            </a:r>
            <a:r>
              <a:rPr lang="it-IT" sz="1400" dirty="0"/>
              <a:t>di:</a:t>
            </a:r>
          </a:p>
          <a:p>
            <a:pPr marL="363538" indent="-1889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b="1" dirty="0" smtClean="0"/>
              <a:t>gruppi </a:t>
            </a:r>
            <a:r>
              <a:rPr lang="it-IT" sz="1400" b="1" dirty="0"/>
              <a:t>turbina alternatore per gli impianti idroelettrici </a:t>
            </a:r>
            <a:r>
              <a:rPr lang="it-IT" sz="1400" dirty="0"/>
              <a:t>e geotermoelettrici;</a:t>
            </a:r>
          </a:p>
          <a:p>
            <a:pPr marL="363538" indent="-1889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 smtClean="0"/>
              <a:t>generatore </a:t>
            </a:r>
            <a:r>
              <a:rPr lang="it-IT" sz="1400" dirty="0"/>
              <a:t>per gli impianti eolici;</a:t>
            </a:r>
          </a:p>
          <a:p>
            <a:pPr marL="363538" indent="-1889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 smtClean="0"/>
              <a:t>motore</a:t>
            </a:r>
            <a:r>
              <a:rPr lang="it-IT" sz="1400" dirty="0"/>
              <a:t>, turbina a combustione esterna e alternatore per gli impianti alimentati da gas da </a:t>
            </a:r>
            <a:r>
              <a:rPr lang="it-IT" sz="1400" dirty="0" smtClean="0"/>
              <a:t>discarica </a:t>
            </a:r>
          </a:p>
          <a:p>
            <a:pPr marL="363538" indent="-1889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 smtClean="0"/>
              <a:t>motore </a:t>
            </a:r>
            <a:r>
              <a:rPr lang="it-IT" sz="1400" dirty="0"/>
              <a:t>e alternatore per gli impianti alimentati da </a:t>
            </a:r>
            <a:r>
              <a:rPr lang="it-IT" sz="1400" dirty="0" err="1"/>
              <a:t>bioliquidi</a:t>
            </a:r>
            <a:r>
              <a:rPr lang="it-IT" sz="1400" dirty="0"/>
              <a:t>;</a:t>
            </a:r>
          </a:p>
          <a:p>
            <a:pPr marL="363538" indent="-1889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 smtClean="0"/>
              <a:t>motore</a:t>
            </a:r>
            <a:r>
              <a:rPr lang="it-IT" sz="1400" dirty="0"/>
              <a:t>, turbina a combustione esterna, turbina a vapore, ORC e alternatore per gli impianti a biomasse.</a:t>
            </a:r>
          </a:p>
        </p:txBody>
      </p:sp>
      <p:sp>
        <p:nvSpPr>
          <p:cNvPr id="6" name="Rettangolo 5"/>
          <p:cNvSpPr/>
          <p:nvPr/>
        </p:nvSpPr>
        <p:spPr>
          <a:xfrm>
            <a:off x="328303" y="980808"/>
            <a:ext cx="8420161" cy="1800120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Operazioni di </a:t>
            </a:r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sostituzione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definitiva o temporanea, dei </a:t>
            </a:r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componenti principali di generazione 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dell’impianto con 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it-IT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componenti </a:t>
            </a:r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 caratteristiche»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parità di potenza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sia 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nominale 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sia 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installata 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con </a:t>
            </a:r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incremento di potenza 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 limiti delle percentuali 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consentite, 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anche se 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necessitano 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dell’ottenimento di un titolo 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autorizzativo.</a:t>
            </a:r>
            <a:endParaRPr lang="it-IT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Tali operazioni </a:t>
            </a:r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comportano un aggiornamento della convenzione in essere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anche in caso 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superamento 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delle «soglie» che 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hanno definito 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modalità di accesso, il meccanismo di incentivazione o la tariffa.</a:t>
            </a:r>
            <a:endParaRPr lang="it-IT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88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resentazione standard1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5785</TotalTime>
  <Words>3994</Words>
  <Application>Microsoft Office PowerPoint</Application>
  <PresentationFormat>Presentazione su schermo (4:3)</PresentationFormat>
  <Paragraphs>304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2" baseType="lpstr">
      <vt:lpstr>Arial</vt:lpstr>
      <vt:lpstr>Calibri</vt:lpstr>
      <vt:lpstr>Cambria Math</vt:lpstr>
      <vt:lpstr>Wingdings</vt:lpstr>
      <vt:lpstr>1_Presentazione standard1 (2)</vt:lpstr>
      <vt:lpstr>  MANUTENZIONE E AMMODERNAMENTO TECNOLOGICO DEGLI IMPIANTI DI PRODUZIONE DA FONTI RINNOVABILI DIVERSI DAI FOTOVOLTAICI PROCEDURA GSE DI PROSSIMA PUBBLICAZIONE  CONVEGNO DELLE COOPERATIVE ELETTRICHE ITALIANE STORICHE  Edolo (BS), 27 ottobre 2017 </vt:lpstr>
      <vt:lpstr>Presentazione standard di PowerPoint</vt:lpstr>
      <vt:lpstr>DM 23/06/2016: procedure GSE</vt:lpstr>
      <vt:lpstr>Obiettivo del documento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Ammodernamento (2/3)</vt:lpstr>
      <vt:lpstr>Ammodernamento (3/3)</vt:lpstr>
      <vt:lpstr>Presentazione standard di PowerPoint</vt:lpstr>
      <vt:lpstr>Presentazione standard di PowerPoint</vt:lpstr>
      <vt:lpstr>Potenziamento non incentivato - Idroelettrico</vt:lpstr>
      <vt:lpstr>Potenziamento non incentivato - Idroelettrico</vt:lpstr>
      <vt:lpstr>Caratteristiche dei componenti</vt:lpstr>
      <vt:lpstr>Modalità di comunicazione</vt:lpstr>
      <vt:lpstr>Adempimenti e costi di istruttoria</vt:lpstr>
      <vt:lpstr>Osservazioni generali Elettricità Futura</vt:lpstr>
      <vt:lpstr>Osservazioni puntuali Elettricità Futura (1/2)</vt:lpstr>
      <vt:lpstr>Osservazioni puntuali Elettricità Futura (2/2)</vt:lpstr>
      <vt:lpstr>Focus Idroelettrico</vt:lpstr>
      <vt:lpstr>Verifiche e recuperi GSE</vt:lpstr>
      <vt:lpstr>Grazie per l’attenzione  Alessandro Totaro alessandro.totaro@elettricitafutura.it</vt:lpstr>
    </vt:vector>
  </TitlesOfParts>
  <Company>Lenovo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Andamento dei Consumi</dc:title>
  <dc:creator>Lenovo User</dc:creator>
  <cp:lastModifiedBy>Elettricità Futura</cp:lastModifiedBy>
  <cp:revision>1502</cp:revision>
  <cp:lastPrinted>2017-10-26T16:34:59Z</cp:lastPrinted>
  <dcterms:created xsi:type="dcterms:W3CDTF">2012-07-04T09:05:08Z</dcterms:created>
  <dcterms:modified xsi:type="dcterms:W3CDTF">2017-10-26T19:21:29Z</dcterms:modified>
</cp:coreProperties>
</file>