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 id="2147483668" r:id="rId3"/>
  </p:sldMasterIdLst>
  <p:notesMasterIdLst>
    <p:notesMasterId r:id="rId35"/>
  </p:notesMasterIdLst>
  <p:handoutMasterIdLst>
    <p:handoutMasterId r:id="rId36"/>
  </p:handoutMasterIdLst>
  <p:sldIdLst>
    <p:sldId id="260" r:id="rId4"/>
    <p:sldId id="303" r:id="rId5"/>
    <p:sldId id="348" r:id="rId6"/>
    <p:sldId id="368" r:id="rId7"/>
    <p:sldId id="338" r:id="rId8"/>
    <p:sldId id="339" r:id="rId9"/>
    <p:sldId id="372" r:id="rId10"/>
    <p:sldId id="369" r:id="rId11"/>
    <p:sldId id="370" r:id="rId12"/>
    <p:sldId id="364" r:id="rId13"/>
    <p:sldId id="366" r:id="rId14"/>
    <p:sldId id="352" r:id="rId15"/>
    <p:sldId id="359" r:id="rId16"/>
    <p:sldId id="360" r:id="rId17"/>
    <p:sldId id="361" r:id="rId18"/>
    <p:sldId id="362" r:id="rId19"/>
    <p:sldId id="357" r:id="rId20"/>
    <p:sldId id="354" r:id="rId21"/>
    <p:sldId id="365" r:id="rId22"/>
    <p:sldId id="367" r:id="rId23"/>
    <p:sldId id="355" r:id="rId24"/>
    <p:sldId id="371" r:id="rId25"/>
    <p:sldId id="341" r:id="rId26"/>
    <p:sldId id="342" r:id="rId27"/>
    <p:sldId id="343" r:id="rId28"/>
    <p:sldId id="344" r:id="rId29"/>
    <p:sldId id="349" r:id="rId30"/>
    <p:sldId id="345" r:id="rId31"/>
    <p:sldId id="346" r:id="rId32"/>
    <p:sldId id="347" r:id="rId33"/>
    <p:sldId id="353" r:id="rId34"/>
  </p:sldIdLst>
  <p:sldSz cx="9144000" cy="6858000" type="screen4x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4" userDrawn="1">
          <p15:clr>
            <a:srgbClr val="A4A3A4"/>
          </p15:clr>
        </p15:guide>
        <p15:guide id="2" orient="horz" pos="4133">
          <p15:clr>
            <a:srgbClr val="A4A3A4"/>
          </p15:clr>
        </p15:guide>
        <p15:guide id="3" orient="horz" pos="323" userDrawn="1">
          <p15:clr>
            <a:srgbClr val="A4A3A4"/>
          </p15:clr>
        </p15:guide>
        <p15:guide id="4" orient="horz" pos="3612" userDrawn="1">
          <p15:clr>
            <a:srgbClr val="A4A3A4"/>
          </p15:clr>
        </p15:guide>
        <p15:guide id="5" pos="5305">
          <p15:clr>
            <a:srgbClr val="A4A3A4"/>
          </p15:clr>
        </p15:guide>
        <p15:guide id="6" pos="4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3D3C"/>
    <a:srgbClr val="E7E9E7"/>
    <a:srgbClr val="8628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5405" autoAdjust="0"/>
  </p:normalViewPr>
  <p:slideViewPr>
    <p:cSldViewPr snapToGrid="0" snapToObjects="1">
      <p:cViewPr varScale="1">
        <p:scale>
          <a:sx n="91" d="100"/>
          <a:sy n="91" d="100"/>
        </p:scale>
        <p:origin x="-1254" y="-114"/>
      </p:cViewPr>
      <p:guideLst>
        <p:guide orient="horz" pos="3974"/>
        <p:guide orient="horz" pos="4133"/>
        <p:guide orient="horz" pos="323"/>
        <p:guide orient="horz" pos="3612"/>
        <p:guide pos="5305"/>
        <p:guide pos="43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D3B90F0-5D46-E141-A042-C1B3F4BDE80E}" type="datetime1">
              <a:rPr lang="it-IT" smtClean="0"/>
              <a:pPr/>
              <a:t>26/10/2017</a:t>
            </a:fld>
            <a:endParaRPr lang="it-IT"/>
          </a:p>
        </p:txBody>
      </p:sp>
      <p:sp>
        <p:nvSpPr>
          <p:cNvPr id="4" name="Segnaposto piè di pagina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1F2ED2A3-A89D-E84D-B726-918E2F258E5C}" type="slidenum">
              <a:rPr lang="it-IT" smtClean="0"/>
              <a:pPr/>
              <a:t>‹N›</a:t>
            </a:fld>
            <a:endParaRPr lang="it-IT"/>
          </a:p>
        </p:txBody>
      </p:sp>
    </p:spTree>
    <p:extLst>
      <p:ext uri="{BB962C8B-B14F-4D97-AF65-F5344CB8AC3E}">
        <p14:creationId xmlns:p14="http://schemas.microsoft.com/office/powerpoint/2010/main" xmlns="" val="2443078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6F68320-36E0-6444-BD8E-E60508898A6B}" type="datetime1">
              <a:rPr lang="it-IT" smtClean="0"/>
              <a:pPr/>
              <a:t>26/10/2017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DF94D47-F5F4-E04C-9CEC-F3BCC1C8A976}" type="slidenum">
              <a:rPr lang="it-IT" smtClean="0"/>
              <a:pPr/>
              <a:t>‹N›</a:t>
            </a:fld>
            <a:endParaRPr lang="it-IT"/>
          </a:p>
        </p:txBody>
      </p:sp>
    </p:spTree>
    <p:extLst>
      <p:ext uri="{BB962C8B-B14F-4D97-AF65-F5344CB8AC3E}">
        <p14:creationId xmlns:p14="http://schemas.microsoft.com/office/powerpoint/2010/main" xmlns="" val="3881789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a:t>
            </a:fld>
            <a:endParaRPr lang="it-IT"/>
          </a:p>
        </p:txBody>
      </p:sp>
    </p:spTree>
    <p:extLst>
      <p:ext uri="{BB962C8B-B14F-4D97-AF65-F5344CB8AC3E}">
        <p14:creationId xmlns:p14="http://schemas.microsoft.com/office/powerpoint/2010/main" xmlns="" val="162868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11</a:t>
            </a:fld>
            <a:endParaRPr lang="it-IT"/>
          </a:p>
        </p:txBody>
      </p:sp>
    </p:spTree>
    <p:extLst>
      <p:ext uri="{BB962C8B-B14F-4D97-AF65-F5344CB8AC3E}">
        <p14:creationId xmlns:p14="http://schemas.microsoft.com/office/powerpoint/2010/main" xmlns="" val="346419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12</a:t>
            </a:fld>
            <a:endParaRPr lang="it-IT"/>
          </a:p>
        </p:txBody>
      </p:sp>
    </p:spTree>
    <p:extLst>
      <p:ext uri="{BB962C8B-B14F-4D97-AF65-F5344CB8AC3E}">
        <p14:creationId xmlns:p14="http://schemas.microsoft.com/office/powerpoint/2010/main" xmlns="" val="367143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13</a:t>
            </a:fld>
            <a:endParaRPr lang="it-IT"/>
          </a:p>
        </p:txBody>
      </p:sp>
    </p:spTree>
    <p:extLst>
      <p:ext uri="{BB962C8B-B14F-4D97-AF65-F5344CB8AC3E}">
        <p14:creationId xmlns:p14="http://schemas.microsoft.com/office/powerpoint/2010/main" xmlns="" val="97365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14</a:t>
            </a:fld>
            <a:endParaRPr lang="it-IT"/>
          </a:p>
        </p:txBody>
      </p:sp>
    </p:spTree>
    <p:extLst>
      <p:ext uri="{BB962C8B-B14F-4D97-AF65-F5344CB8AC3E}">
        <p14:creationId xmlns:p14="http://schemas.microsoft.com/office/powerpoint/2010/main" xmlns="" val="3910478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15</a:t>
            </a:fld>
            <a:endParaRPr lang="it-IT"/>
          </a:p>
        </p:txBody>
      </p:sp>
    </p:spTree>
    <p:extLst>
      <p:ext uri="{BB962C8B-B14F-4D97-AF65-F5344CB8AC3E}">
        <p14:creationId xmlns:p14="http://schemas.microsoft.com/office/powerpoint/2010/main" xmlns="" val="1928531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16</a:t>
            </a:fld>
            <a:endParaRPr lang="it-IT"/>
          </a:p>
        </p:txBody>
      </p:sp>
    </p:spTree>
    <p:extLst>
      <p:ext uri="{BB962C8B-B14F-4D97-AF65-F5344CB8AC3E}">
        <p14:creationId xmlns:p14="http://schemas.microsoft.com/office/powerpoint/2010/main" xmlns="" val="421635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17</a:t>
            </a:fld>
            <a:endParaRPr lang="it-IT"/>
          </a:p>
        </p:txBody>
      </p:sp>
    </p:spTree>
    <p:extLst>
      <p:ext uri="{BB962C8B-B14F-4D97-AF65-F5344CB8AC3E}">
        <p14:creationId xmlns:p14="http://schemas.microsoft.com/office/powerpoint/2010/main" xmlns="" val="1029054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18</a:t>
            </a:fld>
            <a:endParaRPr lang="it-IT"/>
          </a:p>
        </p:txBody>
      </p:sp>
    </p:spTree>
    <p:extLst>
      <p:ext uri="{BB962C8B-B14F-4D97-AF65-F5344CB8AC3E}">
        <p14:creationId xmlns:p14="http://schemas.microsoft.com/office/powerpoint/2010/main" xmlns="" val="126818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19</a:t>
            </a:fld>
            <a:endParaRPr lang="it-IT"/>
          </a:p>
        </p:txBody>
      </p:sp>
    </p:spTree>
    <p:extLst>
      <p:ext uri="{BB962C8B-B14F-4D97-AF65-F5344CB8AC3E}">
        <p14:creationId xmlns:p14="http://schemas.microsoft.com/office/powerpoint/2010/main" xmlns="" val="120176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20</a:t>
            </a:fld>
            <a:endParaRPr lang="it-IT"/>
          </a:p>
        </p:txBody>
      </p:sp>
    </p:spTree>
    <p:extLst>
      <p:ext uri="{BB962C8B-B14F-4D97-AF65-F5344CB8AC3E}">
        <p14:creationId xmlns:p14="http://schemas.microsoft.com/office/powerpoint/2010/main" xmlns="" val="90239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a:t>
            </a:fld>
            <a:endParaRPr lang="it-IT"/>
          </a:p>
        </p:txBody>
      </p:sp>
    </p:spTree>
    <p:extLst>
      <p:ext uri="{BB962C8B-B14F-4D97-AF65-F5344CB8AC3E}">
        <p14:creationId xmlns:p14="http://schemas.microsoft.com/office/powerpoint/2010/main" xmlns="" val="3582355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21</a:t>
            </a:fld>
            <a:endParaRPr lang="it-IT"/>
          </a:p>
        </p:txBody>
      </p:sp>
    </p:spTree>
    <p:extLst>
      <p:ext uri="{BB962C8B-B14F-4D97-AF65-F5344CB8AC3E}">
        <p14:creationId xmlns:p14="http://schemas.microsoft.com/office/powerpoint/2010/main" xmlns="" val="302570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22</a:t>
            </a:fld>
            <a:endParaRPr lang="it-IT"/>
          </a:p>
        </p:txBody>
      </p:sp>
    </p:spTree>
    <p:extLst>
      <p:ext uri="{BB962C8B-B14F-4D97-AF65-F5344CB8AC3E}">
        <p14:creationId xmlns:p14="http://schemas.microsoft.com/office/powerpoint/2010/main" xmlns="" val="333169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23</a:t>
            </a:fld>
            <a:endParaRPr lang="it-IT"/>
          </a:p>
        </p:txBody>
      </p:sp>
    </p:spTree>
    <p:extLst>
      <p:ext uri="{BB962C8B-B14F-4D97-AF65-F5344CB8AC3E}">
        <p14:creationId xmlns:p14="http://schemas.microsoft.com/office/powerpoint/2010/main" xmlns="" val="284642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24</a:t>
            </a:fld>
            <a:endParaRPr lang="it-IT"/>
          </a:p>
        </p:txBody>
      </p:sp>
    </p:spTree>
    <p:extLst>
      <p:ext uri="{BB962C8B-B14F-4D97-AF65-F5344CB8AC3E}">
        <p14:creationId xmlns:p14="http://schemas.microsoft.com/office/powerpoint/2010/main" xmlns="" val="195496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25</a:t>
            </a:fld>
            <a:endParaRPr lang="it-IT"/>
          </a:p>
        </p:txBody>
      </p:sp>
    </p:spTree>
    <p:extLst>
      <p:ext uri="{BB962C8B-B14F-4D97-AF65-F5344CB8AC3E}">
        <p14:creationId xmlns:p14="http://schemas.microsoft.com/office/powerpoint/2010/main" xmlns="" val="397001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26</a:t>
            </a:fld>
            <a:endParaRPr lang="it-IT"/>
          </a:p>
        </p:txBody>
      </p:sp>
    </p:spTree>
    <p:extLst>
      <p:ext uri="{BB962C8B-B14F-4D97-AF65-F5344CB8AC3E}">
        <p14:creationId xmlns:p14="http://schemas.microsoft.com/office/powerpoint/2010/main" xmlns="" val="266076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28</a:t>
            </a:fld>
            <a:endParaRPr lang="it-IT"/>
          </a:p>
        </p:txBody>
      </p:sp>
    </p:spTree>
    <p:extLst>
      <p:ext uri="{BB962C8B-B14F-4D97-AF65-F5344CB8AC3E}">
        <p14:creationId xmlns:p14="http://schemas.microsoft.com/office/powerpoint/2010/main" xmlns="" val="384687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29</a:t>
            </a:fld>
            <a:endParaRPr lang="it-IT"/>
          </a:p>
        </p:txBody>
      </p:sp>
    </p:spTree>
    <p:extLst>
      <p:ext uri="{BB962C8B-B14F-4D97-AF65-F5344CB8AC3E}">
        <p14:creationId xmlns:p14="http://schemas.microsoft.com/office/powerpoint/2010/main" xmlns="" val="3248273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30</a:t>
            </a:fld>
            <a:endParaRPr lang="it-IT"/>
          </a:p>
        </p:txBody>
      </p:sp>
    </p:spTree>
    <p:extLst>
      <p:ext uri="{BB962C8B-B14F-4D97-AF65-F5344CB8AC3E}">
        <p14:creationId xmlns:p14="http://schemas.microsoft.com/office/powerpoint/2010/main" xmlns="" val="266926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4</a:t>
            </a:fld>
            <a:endParaRPr lang="it-IT"/>
          </a:p>
        </p:txBody>
      </p:sp>
    </p:spTree>
    <p:extLst>
      <p:ext uri="{BB962C8B-B14F-4D97-AF65-F5344CB8AC3E}">
        <p14:creationId xmlns:p14="http://schemas.microsoft.com/office/powerpoint/2010/main" xmlns="" val="24827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5</a:t>
            </a:fld>
            <a:endParaRPr lang="it-IT"/>
          </a:p>
        </p:txBody>
      </p:sp>
    </p:spTree>
    <p:extLst>
      <p:ext uri="{BB962C8B-B14F-4D97-AF65-F5344CB8AC3E}">
        <p14:creationId xmlns:p14="http://schemas.microsoft.com/office/powerpoint/2010/main" xmlns="" val="377756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6</a:t>
            </a:fld>
            <a:endParaRPr lang="it-IT"/>
          </a:p>
        </p:txBody>
      </p:sp>
    </p:spTree>
    <p:extLst>
      <p:ext uri="{BB962C8B-B14F-4D97-AF65-F5344CB8AC3E}">
        <p14:creationId xmlns:p14="http://schemas.microsoft.com/office/powerpoint/2010/main" xmlns="" val="898974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7</a:t>
            </a:fld>
            <a:endParaRPr lang="it-IT"/>
          </a:p>
        </p:txBody>
      </p:sp>
    </p:spTree>
    <p:extLst>
      <p:ext uri="{BB962C8B-B14F-4D97-AF65-F5344CB8AC3E}">
        <p14:creationId xmlns:p14="http://schemas.microsoft.com/office/powerpoint/2010/main" xmlns="" val="11257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8</a:t>
            </a:fld>
            <a:endParaRPr lang="it-IT"/>
          </a:p>
        </p:txBody>
      </p:sp>
    </p:spTree>
    <p:extLst>
      <p:ext uri="{BB962C8B-B14F-4D97-AF65-F5344CB8AC3E}">
        <p14:creationId xmlns:p14="http://schemas.microsoft.com/office/powerpoint/2010/main" xmlns="" val="292882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9</a:t>
            </a:fld>
            <a:endParaRPr lang="it-IT"/>
          </a:p>
        </p:txBody>
      </p:sp>
    </p:spTree>
    <p:extLst>
      <p:ext uri="{BB962C8B-B14F-4D97-AF65-F5344CB8AC3E}">
        <p14:creationId xmlns:p14="http://schemas.microsoft.com/office/powerpoint/2010/main" xmlns="" val="351550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DF94D47-F5F4-E04C-9CEC-F3BCC1C8A976}" type="slidenum">
              <a:rPr lang="it-IT" smtClean="0"/>
              <a:pPr/>
              <a:t>10</a:t>
            </a:fld>
            <a:endParaRPr lang="it-IT"/>
          </a:p>
        </p:txBody>
      </p:sp>
    </p:spTree>
    <p:extLst>
      <p:ext uri="{BB962C8B-B14F-4D97-AF65-F5344CB8AC3E}">
        <p14:creationId xmlns:p14="http://schemas.microsoft.com/office/powerpoint/2010/main" xmlns="" val="30016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5" name="Segnaposto testo 3"/>
          <p:cNvSpPr>
            <a:spLocks noGrp="1"/>
          </p:cNvSpPr>
          <p:nvPr>
            <p:ph type="body" sz="quarter" idx="10" hasCustomPrompt="1"/>
          </p:nvPr>
        </p:nvSpPr>
        <p:spPr>
          <a:xfrm>
            <a:off x="1270644" y="423387"/>
            <a:ext cx="2265362" cy="533400"/>
          </a:xfrm>
          <a:prstGeom prst="rect">
            <a:avLst/>
          </a:prstGeom>
        </p:spPr>
        <p:txBody>
          <a:bodyPr vert="horz" lIns="0" tIns="0" rIns="0" bIns="0"/>
          <a:lstStyle>
            <a:lvl1pPr marL="0" indent="0">
              <a:buFontTx/>
              <a:buNone/>
              <a:defRPr sz="1600" b="0" i="0">
                <a:solidFill>
                  <a:srgbClr val="3C3D3C"/>
                </a:solidFill>
                <a:latin typeface="GothamBook"/>
                <a:cs typeface="GothamBook"/>
              </a:defRPr>
            </a:lvl1pPr>
          </a:lstStyle>
          <a:p>
            <a:pPr lvl="0"/>
            <a:r>
              <a:rPr lang="it-IT" dirty="0" smtClean="0"/>
              <a:t>Luogo, data</a:t>
            </a:r>
            <a:endParaRPr lang="it-IT" dirty="0"/>
          </a:p>
        </p:txBody>
      </p:sp>
      <p:sp>
        <p:nvSpPr>
          <p:cNvPr id="6" name="Segnaposto testo 3"/>
          <p:cNvSpPr>
            <a:spLocks noGrp="1"/>
          </p:cNvSpPr>
          <p:nvPr>
            <p:ph type="body" sz="quarter" idx="11" hasCustomPrompt="1"/>
          </p:nvPr>
        </p:nvSpPr>
        <p:spPr>
          <a:xfrm>
            <a:off x="1270644" y="3576285"/>
            <a:ext cx="2265362" cy="533400"/>
          </a:xfrm>
          <a:prstGeom prst="rect">
            <a:avLst/>
          </a:prstGeom>
        </p:spPr>
        <p:txBody>
          <a:bodyPr vert="horz" lIns="0" tIns="0" rIns="0" bIns="0"/>
          <a:lstStyle>
            <a:lvl1pPr marL="0" indent="0">
              <a:buFontTx/>
              <a:buNone/>
              <a:defRPr sz="1600" b="0" i="0">
                <a:solidFill>
                  <a:srgbClr val="3C3D3C"/>
                </a:solidFill>
                <a:latin typeface="GothamBook"/>
                <a:cs typeface="GothamBook"/>
              </a:defRPr>
            </a:lvl1pPr>
          </a:lstStyle>
          <a:p>
            <a:pPr lvl="0"/>
            <a:r>
              <a:rPr lang="it-IT" dirty="0" smtClean="0"/>
              <a:t>Autore/Area/Ufficio…</a:t>
            </a:r>
            <a:endParaRPr lang="it-IT" dirty="0"/>
          </a:p>
        </p:txBody>
      </p:sp>
    </p:spTree>
    <p:extLst>
      <p:ext uri="{BB962C8B-B14F-4D97-AF65-F5344CB8AC3E}">
        <p14:creationId xmlns:p14="http://schemas.microsoft.com/office/powerpoint/2010/main" xmlns="" val="3234157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AGINA TIPO 1">
    <p:spTree>
      <p:nvGrpSpPr>
        <p:cNvPr id="1" name=""/>
        <p:cNvGrpSpPr/>
        <p:nvPr/>
      </p:nvGrpSpPr>
      <p:grpSpPr>
        <a:xfrm>
          <a:off x="0" y="0"/>
          <a:ext cx="0" cy="0"/>
          <a:chOff x="0" y="0"/>
          <a:chExt cx="0" cy="0"/>
        </a:xfrm>
      </p:grpSpPr>
      <p:sp>
        <p:nvSpPr>
          <p:cNvPr id="15" name="Segnaposto testo 14"/>
          <p:cNvSpPr>
            <a:spLocks noGrp="1"/>
          </p:cNvSpPr>
          <p:nvPr>
            <p:ph type="body" sz="quarter" idx="12" hasCustomPrompt="1"/>
          </p:nvPr>
        </p:nvSpPr>
        <p:spPr>
          <a:xfrm>
            <a:off x="2365954" y="6431801"/>
            <a:ext cx="5321300" cy="345017"/>
          </a:xfrm>
          <a:prstGeom prst="rect">
            <a:avLst/>
          </a:prstGeom>
        </p:spPr>
        <p:txBody>
          <a:bodyPr vert="horz" lIns="0" tIns="0" rIns="0" bIns="0"/>
          <a:lstStyle>
            <a:lvl1pPr marL="0" indent="0">
              <a:buFontTx/>
              <a:buNone/>
              <a:defRPr sz="1000" b="0" i="0">
                <a:solidFill>
                  <a:srgbClr val="3C3D3C"/>
                </a:solidFill>
                <a:latin typeface="GothamLight"/>
                <a:cs typeface="GothamLight"/>
              </a:defRPr>
            </a:lvl1pPr>
            <a:lvl2pPr marL="457200" indent="0">
              <a:buFontTx/>
              <a:buNone/>
              <a:defRPr sz="1000" b="0" i="0">
                <a:latin typeface="GothamLight"/>
                <a:cs typeface="GothamLight"/>
              </a:defRPr>
            </a:lvl2pPr>
            <a:lvl3pPr marL="914400" indent="0">
              <a:buFontTx/>
              <a:buNone/>
              <a:defRPr sz="1000" b="0" i="0">
                <a:latin typeface="GothamLight"/>
                <a:cs typeface="GothamLight"/>
              </a:defRPr>
            </a:lvl3pPr>
            <a:lvl4pPr marL="1371600" indent="0">
              <a:buFontTx/>
              <a:buNone/>
              <a:defRPr sz="1000" b="0" i="0">
                <a:latin typeface="GothamLight"/>
                <a:cs typeface="GothamLight"/>
              </a:defRPr>
            </a:lvl4pPr>
            <a:lvl5pPr marL="1828800" indent="0">
              <a:buFontTx/>
              <a:buNone/>
              <a:defRPr sz="1000" b="0" i="0">
                <a:latin typeface="GothamLight"/>
                <a:cs typeface="GothamLight"/>
              </a:defRPr>
            </a:lvl5pPr>
          </a:lstStyle>
          <a:p>
            <a:pPr lvl="0"/>
            <a:r>
              <a:rPr lang="it-IT" dirty="0" smtClean="0"/>
              <a:t>Titolo della presentazione</a:t>
            </a:r>
            <a:endParaRPr lang="it-IT" dirty="0"/>
          </a:p>
        </p:txBody>
      </p:sp>
      <p:sp>
        <p:nvSpPr>
          <p:cNvPr id="21" name="Segnaposto testo 20"/>
          <p:cNvSpPr>
            <a:spLocks noGrp="1"/>
          </p:cNvSpPr>
          <p:nvPr>
            <p:ph type="body" sz="quarter" idx="14" hasCustomPrompt="1"/>
          </p:nvPr>
        </p:nvSpPr>
        <p:spPr>
          <a:xfrm>
            <a:off x="719148" y="1587500"/>
            <a:ext cx="7704136" cy="4186767"/>
          </a:xfrm>
          <a:prstGeom prst="rect">
            <a:avLst/>
          </a:prstGeom>
        </p:spPr>
        <p:txBody>
          <a:bodyPr vert="horz" lIns="0" tIns="0" rIns="0" bIns="0"/>
          <a:lstStyle>
            <a:lvl1pPr marL="0" indent="0">
              <a:buFontTx/>
              <a:buNone/>
              <a:defRPr sz="1400" baseline="0">
                <a:latin typeface="GothamBook"/>
                <a:cs typeface="GothamBook"/>
              </a:defRPr>
            </a:lvl1pPr>
            <a:lvl2pPr marL="457200" indent="0">
              <a:buFontTx/>
              <a:buNone/>
              <a:defRPr sz="1200">
                <a:latin typeface="GothamBook"/>
                <a:cs typeface="GothamBook"/>
              </a:defRPr>
            </a:lvl2pPr>
            <a:lvl3pPr marL="914400" indent="0">
              <a:buFontTx/>
              <a:buNone/>
              <a:defRPr sz="1200">
                <a:latin typeface="GothamBook"/>
                <a:cs typeface="GothamBook"/>
              </a:defRPr>
            </a:lvl3pPr>
            <a:lvl4pPr marL="1371600" indent="0">
              <a:buFontTx/>
              <a:buNone/>
              <a:defRPr sz="1200">
                <a:latin typeface="GothamBook"/>
                <a:cs typeface="GothamBook"/>
              </a:defRPr>
            </a:lvl4pPr>
            <a:lvl5pPr marL="1828800" indent="0">
              <a:buFontTx/>
              <a:buNone/>
              <a:defRPr sz="1200">
                <a:latin typeface="GothamBook"/>
                <a:cs typeface="GothamBook"/>
              </a:defRPr>
            </a:lvl5pPr>
          </a:lstStyle>
          <a:p>
            <a:pPr lvl="0"/>
            <a:r>
              <a:rPr lang="it-IT" dirty="0" smtClean="0"/>
              <a:t>Corpo del testo</a:t>
            </a:r>
          </a:p>
        </p:txBody>
      </p:sp>
      <p:sp>
        <p:nvSpPr>
          <p:cNvPr id="23" name="Segnaposto testo 22"/>
          <p:cNvSpPr>
            <a:spLocks noGrp="1"/>
          </p:cNvSpPr>
          <p:nvPr>
            <p:ph type="body" sz="quarter" idx="15" hasCustomPrompt="1"/>
          </p:nvPr>
        </p:nvSpPr>
        <p:spPr>
          <a:xfrm>
            <a:off x="719148" y="482601"/>
            <a:ext cx="7704136" cy="469848"/>
          </a:xfrm>
          <a:prstGeom prst="rect">
            <a:avLst/>
          </a:prstGeom>
        </p:spPr>
        <p:txBody>
          <a:bodyPr vert="horz" lIns="0" tIns="0" rIns="0" bIns="0" anchor="t" anchorCtr="0"/>
          <a:lstStyle>
            <a:lvl1pPr marL="0" indent="0">
              <a:buFontTx/>
              <a:buNone/>
              <a:defRPr sz="1800" b="0" i="0">
                <a:solidFill>
                  <a:srgbClr val="3C3D3C"/>
                </a:solidFill>
                <a:latin typeface="GothamLight"/>
                <a:cs typeface="GothamLigh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it-IT" sz="1400" dirty="0" smtClean="0">
                <a:latin typeface="GothamLight"/>
                <a:cs typeface="GothamLight"/>
              </a:rPr>
              <a:t>Titolo slide</a:t>
            </a:r>
            <a:endParaRPr lang="it-IT" sz="1600" dirty="0">
              <a:latin typeface="GothamLight"/>
              <a:cs typeface="GothamLight"/>
            </a:endParaRPr>
          </a:p>
        </p:txBody>
      </p:sp>
    </p:spTree>
    <p:extLst>
      <p:ext uri="{BB962C8B-B14F-4D97-AF65-F5344CB8AC3E}">
        <p14:creationId xmlns:p14="http://schemas.microsoft.com/office/powerpoint/2010/main" xmlns="" val="625297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PARATOR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719150" y="482604"/>
            <a:ext cx="3499207" cy="1354415"/>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Tx/>
              <a:buNone/>
              <a:tabLst/>
              <a:defRPr sz="1400" b="0" i="0">
                <a:latin typeface="GothamBook"/>
                <a:cs typeface="GothamBook"/>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it-IT" dirty="0" smtClean="0"/>
              <a:t>TESTO DEL SEPARATORE</a:t>
            </a:r>
          </a:p>
        </p:txBody>
      </p:sp>
    </p:spTree>
    <p:extLst>
      <p:ext uri="{BB962C8B-B14F-4D97-AF65-F5344CB8AC3E}">
        <p14:creationId xmlns:p14="http://schemas.microsoft.com/office/powerpoint/2010/main" xmlns="" val="269680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TIPO 1">
    <p:spTree>
      <p:nvGrpSpPr>
        <p:cNvPr id="1" name=""/>
        <p:cNvGrpSpPr/>
        <p:nvPr/>
      </p:nvGrpSpPr>
      <p:grpSpPr>
        <a:xfrm>
          <a:off x="0" y="0"/>
          <a:ext cx="0" cy="0"/>
          <a:chOff x="0" y="0"/>
          <a:chExt cx="0" cy="0"/>
        </a:xfrm>
      </p:grpSpPr>
      <p:sp>
        <p:nvSpPr>
          <p:cNvPr id="15" name="Segnaposto testo 14"/>
          <p:cNvSpPr>
            <a:spLocks noGrp="1"/>
          </p:cNvSpPr>
          <p:nvPr>
            <p:ph type="body" sz="quarter" idx="12" hasCustomPrompt="1"/>
          </p:nvPr>
        </p:nvSpPr>
        <p:spPr>
          <a:xfrm>
            <a:off x="2365954" y="6431801"/>
            <a:ext cx="5321300" cy="345017"/>
          </a:xfrm>
          <a:prstGeom prst="rect">
            <a:avLst/>
          </a:prstGeom>
        </p:spPr>
        <p:txBody>
          <a:bodyPr vert="horz" lIns="0" tIns="0" rIns="0" bIns="0"/>
          <a:lstStyle>
            <a:lvl1pPr marL="0" indent="0">
              <a:buFontTx/>
              <a:buNone/>
              <a:defRPr sz="1000" b="0" i="0">
                <a:solidFill>
                  <a:srgbClr val="3C3D3C"/>
                </a:solidFill>
                <a:latin typeface="GothamLight"/>
                <a:cs typeface="GothamLight"/>
              </a:defRPr>
            </a:lvl1pPr>
            <a:lvl2pPr marL="457200" indent="0">
              <a:buFontTx/>
              <a:buNone/>
              <a:defRPr sz="1000" b="0" i="0">
                <a:latin typeface="GothamLight"/>
                <a:cs typeface="GothamLight"/>
              </a:defRPr>
            </a:lvl2pPr>
            <a:lvl3pPr marL="914400" indent="0">
              <a:buFontTx/>
              <a:buNone/>
              <a:defRPr sz="1000" b="0" i="0">
                <a:latin typeface="GothamLight"/>
                <a:cs typeface="GothamLight"/>
              </a:defRPr>
            </a:lvl3pPr>
            <a:lvl4pPr marL="1371600" indent="0">
              <a:buFontTx/>
              <a:buNone/>
              <a:defRPr sz="1000" b="0" i="0">
                <a:latin typeface="GothamLight"/>
                <a:cs typeface="GothamLight"/>
              </a:defRPr>
            </a:lvl4pPr>
            <a:lvl5pPr marL="1828800" indent="0">
              <a:buFontTx/>
              <a:buNone/>
              <a:defRPr sz="1000" b="0" i="0">
                <a:latin typeface="GothamLight"/>
                <a:cs typeface="GothamLight"/>
              </a:defRPr>
            </a:lvl5pPr>
          </a:lstStyle>
          <a:p>
            <a:pPr lvl="0"/>
            <a:r>
              <a:rPr lang="it-IT" dirty="0" smtClean="0"/>
              <a:t>Titolo della presentazione</a:t>
            </a:r>
            <a:endParaRPr lang="it-IT" dirty="0"/>
          </a:p>
        </p:txBody>
      </p:sp>
      <p:sp>
        <p:nvSpPr>
          <p:cNvPr id="21" name="Segnaposto testo 20"/>
          <p:cNvSpPr>
            <a:spLocks noGrp="1"/>
          </p:cNvSpPr>
          <p:nvPr>
            <p:ph type="body" sz="quarter" idx="14" hasCustomPrompt="1"/>
          </p:nvPr>
        </p:nvSpPr>
        <p:spPr>
          <a:xfrm>
            <a:off x="719148" y="1587500"/>
            <a:ext cx="7704136" cy="4186767"/>
          </a:xfrm>
          <a:prstGeom prst="rect">
            <a:avLst/>
          </a:prstGeom>
        </p:spPr>
        <p:txBody>
          <a:bodyPr vert="horz" lIns="0" tIns="0" rIns="0" bIns="0"/>
          <a:lstStyle>
            <a:lvl1pPr marL="0" indent="0">
              <a:buFontTx/>
              <a:buNone/>
              <a:defRPr sz="1400" baseline="0">
                <a:latin typeface="GothamBook"/>
                <a:cs typeface="GothamBook"/>
              </a:defRPr>
            </a:lvl1pPr>
            <a:lvl2pPr marL="457200" indent="0">
              <a:buFontTx/>
              <a:buNone/>
              <a:defRPr sz="1200">
                <a:latin typeface="GothamBook"/>
                <a:cs typeface="GothamBook"/>
              </a:defRPr>
            </a:lvl2pPr>
            <a:lvl3pPr marL="914400" indent="0">
              <a:buFontTx/>
              <a:buNone/>
              <a:defRPr sz="1200">
                <a:latin typeface="GothamBook"/>
                <a:cs typeface="GothamBook"/>
              </a:defRPr>
            </a:lvl3pPr>
            <a:lvl4pPr marL="1371600" indent="0">
              <a:buFontTx/>
              <a:buNone/>
              <a:defRPr sz="1200">
                <a:latin typeface="GothamBook"/>
                <a:cs typeface="GothamBook"/>
              </a:defRPr>
            </a:lvl4pPr>
            <a:lvl5pPr marL="1828800" indent="0">
              <a:buFontTx/>
              <a:buNone/>
              <a:defRPr sz="1200">
                <a:latin typeface="GothamBook"/>
                <a:cs typeface="GothamBook"/>
              </a:defRPr>
            </a:lvl5pPr>
          </a:lstStyle>
          <a:p>
            <a:pPr lvl="0"/>
            <a:r>
              <a:rPr lang="it-IT" dirty="0" smtClean="0"/>
              <a:t>Corpo del testo</a:t>
            </a:r>
          </a:p>
        </p:txBody>
      </p:sp>
      <p:sp>
        <p:nvSpPr>
          <p:cNvPr id="23" name="Segnaposto testo 22"/>
          <p:cNvSpPr>
            <a:spLocks noGrp="1"/>
          </p:cNvSpPr>
          <p:nvPr>
            <p:ph type="body" sz="quarter" idx="15" hasCustomPrompt="1"/>
          </p:nvPr>
        </p:nvSpPr>
        <p:spPr>
          <a:xfrm>
            <a:off x="719148" y="482601"/>
            <a:ext cx="7704136" cy="469848"/>
          </a:xfrm>
          <a:prstGeom prst="rect">
            <a:avLst/>
          </a:prstGeom>
        </p:spPr>
        <p:txBody>
          <a:bodyPr vert="horz" lIns="0" tIns="0" rIns="0" bIns="0" anchor="t" anchorCtr="0"/>
          <a:lstStyle>
            <a:lvl1pPr marL="0" indent="0">
              <a:buFontTx/>
              <a:buNone/>
              <a:defRPr sz="1800" b="0" i="0">
                <a:solidFill>
                  <a:srgbClr val="3C3D3C"/>
                </a:solidFill>
                <a:latin typeface="GothamLight"/>
                <a:cs typeface="GothamLigh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it-IT" sz="1400" dirty="0" smtClean="0">
                <a:latin typeface="GothamLight"/>
                <a:cs typeface="GothamLight"/>
              </a:rPr>
              <a:t>Titolo slide</a:t>
            </a:r>
            <a:endParaRPr lang="it-IT" sz="1600" dirty="0">
              <a:latin typeface="GothamLight"/>
              <a:cs typeface="GothamLight"/>
            </a:endParaRPr>
          </a:p>
        </p:txBody>
      </p:sp>
    </p:spTree>
    <p:extLst>
      <p:ext uri="{BB962C8B-B14F-4D97-AF65-F5344CB8AC3E}">
        <p14:creationId xmlns:p14="http://schemas.microsoft.com/office/powerpoint/2010/main" xmlns="" val="2365368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 name="Segnaposto titolo 1"/>
          <p:cNvSpPr>
            <a:spLocks noGrp="1"/>
          </p:cNvSpPr>
          <p:nvPr>
            <p:ph type="title"/>
          </p:nvPr>
        </p:nvSpPr>
        <p:spPr>
          <a:xfrm>
            <a:off x="1296996" y="1738149"/>
            <a:ext cx="6567487" cy="1838139"/>
          </a:xfrm>
          <a:prstGeom prst="rect">
            <a:avLst/>
          </a:prstGeom>
        </p:spPr>
        <p:txBody>
          <a:bodyPr vert="horz" lIns="0" tIns="0" rIns="0" bIns="0" rtlCol="0" anchor="t" anchorCtr="0">
            <a:noAutofit/>
          </a:bodyPr>
          <a:lstStyle/>
          <a:p>
            <a:r>
              <a:rPr lang="it-IT" dirty="0" smtClean="0"/>
              <a:t>Titolo presentazione</a:t>
            </a:r>
            <a:br>
              <a:rPr lang="it-IT" dirty="0" smtClean="0"/>
            </a:br>
            <a:r>
              <a:rPr lang="it-IT" dirty="0" smtClean="0"/>
              <a:t/>
            </a:r>
            <a:br>
              <a:rPr lang="it-IT" dirty="0" smtClean="0"/>
            </a:br>
            <a:endParaRPr lang="it-IT" dirty="0"/>
          </a:p>
        </p:txBody>
      </p:sp>
    </p:spTree>
    <p:extLst>
      <p:ext uri="{BB962C8B-B14F-4D97-AF65-F5344CB8AC3E}">
        <p14:creationId xmlns:p14="http://schemas.microsoft.com/office/powerpoint/2010/main" xmlns="" val="2119717879"/>
      </p:ext>
    </p:extLst>
  </p:cSld>
  <p:clrMap bg1="lt1" tx1="dk1" bg2="lt2" tx2="dk2" accent1="accent1" accent2="accent2" accent3="accent3" accent4="accent4" accent5="accent5" accent6="accent6" hlink="hlink" folHlink="folHlink"/>
  <p:sldLayoutIdLst>
    <p:sldLayoutId id="2147483667" r:id="rId1"/>
    <p:sldLayoutId id="2147483677" r:id="rId2"/>
  </p:sldLayoutIdLst>
  <p:hf hdr="0" dt="0"/>
  <p:txStyles>
    <p:titleStyle>
      <a:lvl1pPr algn="l" defTabSz="457200" rtl="0" eaLnBrk="1" latinLnBrk="0" hangingPunct="1">
        <a:spcBef>
          <a:spcPct val="0"/>
        </a:spcBef>
        <a:buNone/>
        <a:defRPr sz="2800" b="0" i="0" kern="1200">
          <a:solidFill>
            <a:srgbClr val="3C3D3C"/>
          </a:solidFill>
          <a:latin typeface="GothamLight"/>
          <a:ea typeface="+mj-ea"/>
          <a:cs typeface="Gotham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8269518"/>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egnaposto testo 14"/>
          <p:cNvSpPr txBox="1">
            <a:spLocks/>
          </p:cNvSpPr>
          <p:nvPr userDrawn="1"/>
        </p:nvSpPr>
        <p:spPr>
          <a:xfrm>
            <a:off x="7450667" y="6431801"/>
            <a:ext cx="1151466" cy="345017"/>
          </a:xfrm>
          <a:prstGeom prst="rect">
            <a:avLst/>
          </a:prstGeom>
        </p:spPr>
        <p:txBody>
          <a:bodyPr vert="horz" lIns="0" tIns="0" rIns="0" bIns="0"/>
          <a:lstStyle>
            <a:lvl1pPr marL="0" indent="0" algn="r" defTabSz="457200" rtl="0" eaLnBrk="1" latinLnBrk="0" hangingPunct="1">
              <a:spcBef>
                <a:spcPct val="20000"/>
              </a:spcBef>
              <a:buFontTx/>
              <a:buNone/>
              <a:defRPr sz="1000" b="0" i="0" kern="1200" baseline="0">
                <a:solidFill>
                  <a:srgbClr val="3C3D3C"/>
                </a:solidFill>
                <a:latin typeface="GothamLight"/>
                <a:ea typeface="+mn-ea"/>
                <a:cs typeface="GothamLight"/>
              </a:defRPr>
            </a:lvl1pPr>
            <a:lvl2pPr marL="457200" indent="0" algn="l" defTabSz="457200" rtl="0" eaLnBrk="1" latinLnBrk="0" hangingPunct="1">
              <a:spcBef>
                <a:spcPct val="20000"/>
              </a:spcBef>
              <a:buFontTx/>
              <a:buNone/>
              <a:defRPr sz="1000" b="0" i="0" kern="1200">
                <a:solidFill>
                  <a:schemeClr val="tx1"/>
                </a:solidFill>
                <a:latin typeface="GothamLight"/>
                <a:ea typeface="+mn-ea"/>
                <a:cs typeface="GothamLight"/>
              </a:defRPr>
            </a:lvl2pPr>
            <a:lvl3pPr marL="914400" indent="0" algn="l" defTabSz="457200" rtl="0" eaLnBrk="1" latinLnBrk="0" hangingPunct="1">
              <a:spcBef>
                <a:spcPct val="20000"/>
              </a:spcBef>
              <a:buFontTx/>
              <a:buNone/>
              <a:defRPr sz="1000" b="0" i="0" kern="1200">
                <a:solidFill>
                  <a:schemeClr val="tx1"/>
                </a:solidFill>
                <a:latin typeface="GothamLight"/>
                <a:ea typeface="+mn-ea"/>
                <a:cs typeface="GothamLight"/>
              </a:defRPr>
            </a:lvl3pPr>
            <a:lvl4pPr marL="1371600" indent="0" algn="l" defTabSz="457200" rtl="0" eaLnBrk="1" latinLnBrk="0" hangingPunct="1">
              <a:spcBef>
                <a:spcPct val="20000"/>
              </a:spcBef>
              <a:buFontTx/>
              <a:buNone/>
              <a:defRPr sz="1000" b="0" i="0" kern="1200">
                <a:solidFill>
                  <a:schemeClr val="tx1"/>
                </a:solidFill>
                <a:latin typeface="GothamLight"/>
                <a:ea typeface="+mn-ea"/>
                <a:cs typeface="GothamLight"/>
              </a:defRPr>
            </a:lvl4pPr>
            <a:lvl5pPr marL="1828800" indent="0" algn="l" defTabSz="457200" rtl="0" eaLnBrk="1" latinLnBrk="0" hangingPunct="1">
              <a:spcBef>
                <a:spcPct val="20000"/>
              </a:spcBef>
              <a:buFontTx/>
              <a:buNone/>
              <a:defRPr sz="1000" b="0" i="0" kern="1200">
                <a:solidFill>
                  <a:schemeClr val="tx1"/>
                </a:solidFill>
                <a:latin typeface="GothamLight"/>
                <a:ea typeface="+mn-ea"/>
                <a:cs typeface="Gotham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1200" b="0" dirty="0" smtClean="0"/>
              <a:t>Slide</a:t>
            </a:r>
            <a:r>
              <a:rPr lang="it-IT" sz="1200" b="1" dirty="0" smtClean="0"/>
              <a:t> </a:t>
            </a:r>
            <a:fld id="{69715CA9-1FEB-40FD-B333-9CDB0FB97C7F}" type="slidenum">
              <a:rPr lang="it-IT" sz="1200" b="1" smtClean="0"/>
              <a:pPr/>
              <a:t>‹N›</a:t>
            </a:fld>
            <a:r>
              <a:rPr lang="it-IT" sz="1200" b="1" dirty="0" smtClean="0"/>
              <a:t> </a:t>
            </a:r>
            <a:r>
              <a:rPr lang="it-IT" sz="1200" b="0" dirty="0" smtClean="0"/>
              <a:t>di</a:t>
            </a:r>
            <a:r>
              <a:rPr lang="it-IT" sz="1200" b="1" dirty="0" smtClean="0"/>
              <a:t> 30</a:t>
            </a:r>
            <a:endParaRPr lang="it-IT" sz="1200" b="1" dirty="0"/>
          </a:p>
        </p:txBody>
      </p:sp>
    </p:spTree>
    <p:extLst>
      <p:ext uri="{BB962C8B-B14F-4D97-AF65-F5344CB8AC3E}">
        <p14:creationId xmlns:p14="http://schemas.microsoft.com/office/powerpoint/2010/main" xmlns="" val="3526423050"/>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siiportale.acquirenteunico.it/misur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hyperlink" Target="mailto:Reti.energia@utilitalia.i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138" y="1283095"/>
            <a:ext cx="7702550" cy="1838139"/>
          </a:xfrm>
        </p:spPr>
        <p:txBody>
          <a:bodyPr/>
          <a:lstStyle/>
          <a:p>
            <a:r>
              <a:rPr lang="it-IT" sz="2400" b="1" dirty="0" smtClean="0"/>
              <a:t>	</a:t>
            </a:r>
            <a:br>
              <a:rPr lang="it-IT" sz="2400" b="1" dirty="0" smtClean="0"/>
            </a:br>
            <a:r>
              <a:rPr lang="it-IT" sz="2400" b="1" dirty="0" smtClean="0"/>
              <a:t/>
            </a:r>
            <a:br>
              <a:rPr lang="it-IT" sz="2400" b="1" dirty="0" smtClean="0"/>
            </a:br>
            <a:r>
              <a:rPr lang="it-IT" sz="2400" b="1" dirty="0"/>
              <a:t>Verso la nuova generazione dei contatori elettrici – stato dell’arte</a:t>
            </a:r>
            <a:br>
              <a:rPr lang="it-IT" sz="2400" b="1" dirty="0"/>
            </a:br>
            <a:r>
              <a:rPr lang="it-IT" sz="2400" b="1" dirty="0"/>
              <a:t>Una sfida e un’opportunità per le Cooperative</a:t>
            </a:r>
            <a:r>
              <a:rPr lang="it-IT" sz="2400" b="1" dirty="0" smtClean="0"/>
              <a:t/>
            </a:r>
            <a:br>
              <a:rPr lang="it-IT" sz="2400" b="1" dirty="0" smtClean="0"/>
            </a:br>
            <a:r>
              <a:rPr lang="it-IT" sz="2400" b="1" dirty="0"/>
              <a:t/>
            </a:r>
            <a:br>
              <a:rPr lang="it-IT" sz="2400" b="1" dirty="0"/>
            </a:br>
            <a:r>
              <a:rPr lang="it-IT" sz="2400" b="1" dirty="0" smtClean="0"/>
              <a:t/>
            </a:r>
            <a:br>
              <a:rPr lang="it-IT" sz="2400" b="1" dirty="0" smtClean="0"/>
            </a:br>
            <a:r>
              <a:rPr lang="it-IT" sz="2400" b="1" dirty="0" smtClean="0"/>
              <a:t>					</a:t>
            </a:r>
            <a:br>
              <a:rPr lang="it-IT" sz="2400" b="1" dirty="0" smtClean="0"/>
            </a:br>
            <a:endParaRPr lang="it-IT" sz="2000" dirty="0"/>
          </a:p>
        </p:txBody>
      </p:sp>
      <p:sp>
        <p:nvSpPr>
          <p:cNvPr id="3" name="Segnaposto testo 2"/>
          <p:cNvSpPr>
            <a:spLocks noGrp="1"/>
          </p:cNvSpPr>
          <p:nvPr>
            <p:ph type="body" sz="quarter" idx="10"/>
          </p:nvPr>
        </p:nvSpPr>
        <p:spPr>
          <a:xfrm>
            <a:off x="719138" y="437199"/>
            <a:ext cx="2640453" cy="533400"/>
          </a:xfrm>
        </p:spPr>
        <p:txBody>
          <a:bodyPr/>
          <a:lstStyle/>
          <a:p>
            <a:r>
              <a:rPr lang="it-IT" dirty="0" smtClean="0"/>
              <a:t>Edolo, 27 Ottobre 2017</a:t>
            </a:r>
            <a:endParaRPr lang="it-IT" dirty="0"/>
          </a:p>
        </p:txBody>
      </p:sp>
      <p:sp>
        <p:nvSpPr>
          <p:cNvPr id="4" name="Segnaposto testo 3"/>
          <p:cNvSpPr>
            <a:spLocks noGrp="1"/>
          </p:cNvSpPr>
          <p:nvPr>
            <p:ph type="body" sz="quarter" idx="11"/>
          </p:nvPr>
        </p:nvSpPr>
        <p:spPr>
          <a:xfrm>
            <a:off x="719137" y="4644594"/>
            <a:ext cx="8296073" cy="361732"/>
          </a:xfrm>
        </p:spPr>
        <p:txBody>
          <a:bodyPr/>
          <a:lstStyle/>
          <a:p>
            <a:r>
              <a:rPr lang="it-IT" dirty="0" smtClean="0"/>
              <a:t>Settore Energia: Reti e Tecnologie</a:t>
            </a:r>
            <a:endParaRPr lang="it-IT" dirty="0"/>
          </a:p>
        </p:txBody>
      </p:sp>
    </p:spTree>
    <p:extLst>
      <p:ext uri="{BB962C8B-B14F-4D97-AF65-F5344CB8AC3E}">
        <p14:creationId xmlns:p14="http://schemas.microsoft.com/office/powerpoint/2010/main" xmlns="" val="130078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(1/2) </a:t>
            </a:r>
          </a:p>
        </p:txBody>
      </p:sp>
      <p:sp>
        <p:nvSpPr>
          <p:cNvPr id="4" name="Rettangolo 3"/>
          <p:cNvSpPr/>
          <p:nvPr/>
        </p:nvSpPr>
        <p:spPr>
          <a:xfrm>
            <a:off x="175873" y="709400"/>
            <a:ext cx="8550607" cy="5478423"/>
          </a:xfrm>
          <a:prstGeom prst="rect">
            <a:avLst/>
          </a:prstGeom>
        </p:spPr>
        <p:txBody>
          <a:bodyPr wrap="square">
            <a:spAutoFit/>
          </a:bodyPr>
          <a:lstStyle/>
          <a:p>
            <a:pPr>
              <a:buClr>
                <a:schemeClr val="accent1">
                  <a:lumMod val="75000"/>
                </a:schemeClr>
              </a:buClr>
            </a:pPr>
            <a:r>
              <a:rPr lang="it-IT" sz="1400" dirty="0"/>
              <a:t>PROVVEDIMENTO: </a:t>
            </a:r>
            <a:r>
              <a:rPr lang="it-IT" sz="1400" b="1" dirty="0"/>
              <a:t>delibera 87/2016/R/</a:t>
            </a:r>
            <a:r>
              <a:rPr lang="it-IT" sz="1400" b="1" dirty="0" err="1"/>
              <a:t>eel</a:t>
            </a:r>
            <a:r>
              <a:rPr lang="it-IT" sz="1400" b="1" dirty="0"/>
              <a:t> </a:t>
            </a:r>
            <a:r>
              <a:rPr lang="it-IT" sz="1400" dirty="0"/>
              <a:t>- 08 marzo </a:t>
            </a:r>
            <a:r>
              <a:rPr lang="it-IT" sz="1400" dirty="0" smtClean="0"/>
              <a:t>2016 </a:t>
            </a:r>
            <a:r>
              <a:rPr lang="it-IT" sz="1400" dirty="0"/>
              <a:t>che </a:t>
            </a:r>
            <a:r>
              <a:rPr lang="it-IT" sz="1400" dirty="0" smtClean="0"/>
              <a:t>stabilisce le Specifiche </a:t>
            </a:r>
            <a:r>
              <a:rPr lang="it-IT" sz="1400" dirty="0"/>
              <a:t>funzionali abilitanti i misuratori intelligenti in bassa tensione e performance dei relativi sistemi di </a:t>
            </a:r>
            <a:r>
              <a:rPr lang="it-IT" sz="1400" dirty="0" err="1"/>
              <a:t>smart</a:t>
            </a:r>
            <a:r>
              <a:rPr lang="it-IT" sz="1400" dirty="0"/>
              <a:t> </a:t>
            </a:r>
            <a:r>
              <a:rPr lang="it-IT" sz="1400" dirty="0" err="1"/>
              <a:t>metering</a:t>
            </a:r>
            <a:r>
              <a:rPr lang="it-IT" sz="1400" dirty="0"/>
              <a:t> di seconda generazione (2G) nel settore elettrico, ai sensi del Decreto legislativo 4 luglio 2014, n. </a:t>
            </a:r>
            <a:r>
              <a:rPr lang="it-IT" sz="1400" dirty="0" smtClean="0"/>
              <a:t>102</a:t>
            </a:r>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smtClean="0"/>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a:p>
          <a:p>
            <a:pPr>
              <a:buClr>
                <a:schemeClr val="accent1">
                  <a:lumMod val="75000"/>
                </a:schemeClr>
              </a:buClr>
            </a:pPr>
            <a:endParaRPr lang="it-IT" sz="1200" dirty="0" smtClean="0"/>
          </a:p>
          <a:p>
            <a:pPr>
              <a:buClr>
                <a:schemeClr val="accent1">
                  <a:lumMod val="75000"/>
                </a:schemeClr>
              </a:buClr>
            </a:pPr>
            <a:endParaRPr lang="it-IT" sz="1200" dirty="0"/>
          </a:p>
          <a:p>
            <a:pPr>
              <a:buClr>
                <a:schemeClr val="accent1">
                  <a:lumMod val="75000"/>
                </a:schemeClr>
              </a:buClr>
            </a:pPr>
            <a:r>
              <a:rPr lang="it-IT" sz="1200" dirty="0" smtClean="0"/>
              <a:t>Alcuni ulteriori aspetti:</a:t>
            </a:r>
          </a:p>
          <a:p>
            <a:pPr marL="285750" indent="-285750">
              <a:buClr>
                <a:schemeClr val="accent1">
                  <a:lumMod val="75000"/>
                </a:schemeClr>
              </a:buClr>
              <a:buFont typeface="Arial" panose="020B0604020202020204" pitchFamily="34" charset="0"/>
              <a:buChar char="•"/>
            </a:pPr>
            <a:r>
              <a:rPr lang="it-IT" sz="1200" i="1" dirty="0" smtClean="0"/>
              <a:t>«L’introduzione </a:t>
            </a:r>
            <a:r>
              <a:rPr lang="it-IT" sz="1200" i="1" dirty="0"/>
              <a:t>dei sistemi di misurazione 2G </a:t>
            </a:r>
            <a:r>
              <a:rPr lang="it-IT" sz="1200" i="1" u="sng" dirty="0"/>
              <a:t>non possa costituire pregiudizio per la regolarità e l’efficienza dei processi di acquisizione dei dati di misura dai misuratori 1G </a:t>
            </a:r>
            <a:r>
              <a:rPr lang="it-IT" sz="1200" i="1" dirty="0"/>
              <a:t>fintanto che i medesimi sono in </a:t>
            </a:r>
            <a:r>
              <a:rPr lang="it-IT" sz="1200" i="1" dirty="0" smtClean="0"/>
              <a:t>esercizio»</a:t>
            </a:r>
          </a:p>
          <a:p>
            <a:pPr marL="285750" indent="-285750">
              <a:buClr>
                <a:schemeClr val="accent1">
                  <a:lumMod val="75000"/>
                </a:schemeClr>
              </a:buClr>
              <a:buFont typeface="Arial" panose="020B0604020202020204" pitchFamily="34" charset="0"/>
              <a:buChar char="•"/>
            </a:pPr>
            <a:r>
              <a:rPr lang="it-IT" sz="1200" i="1" dirty="0" smtClean="0"/>
              <a:t>«</a:t>
            </a:r>
            <a:r>
              <a:rPr lang="it-IT" sz="1200" i="1" dirty="0"/>
              <a:t>conferire al CEI - Comitato Elettrotecnico Italiano il mandato di definire, tenendo conto dello standard EN 62056-7-5 in corso di approvazione, </a:t>
            </a:r>
            <a:r>
              <a:rPr lang="it-IT" sz="1200" i="1" u="sng" dirty="0"/>
              <a:t>un protocollo standard che garantisca le condizioni di piena interoperabilità dei misuratori di energia di energia elettrica in bassa tensione di seconda generazione con i dispositivi </a:t>
            </a:r>
            <a:r>
              <a:rPr lang="it-IT" sz="1200" i="1" u="sng" dirty="0" smtClean="0"/>
              <a:t>dell’utente</a:t>
            </a:r>
            <a:r>
              <a:rPr lang="it-IT" sz="1200" i="1" dirty="0" smtClean="0"/>
              <a:t>» </a:t>
            </a:r>
            <a:r>
              <a:rPr lang="it-IT" sz="1200" i="1" dirty="0" smtClean="0">
                <a:sym typeface="Wingdings" panose="05000000000000000000" pitchFamily="2" charset="2"/>
              </a:rPr>
              <a:t> CT CEI </a:t>
            </a:r>
            <a:r>
              <a:rPr lang="it-IT" sz="1200" i="1" dirty="0" err="1" smtClean="0">
                <a:sym typeface="Wingdings" panose="05000000000000000000" pitchFamily="2" charset="2"/>
              </a:rPr>
              <a:t>chain</a:t>
            </a:r>
            <a:r>
              <a:rPr lang="it-IT" sz="1200" i="1" dirty="0" smtClean="0">
                <a:sym typeface="Wingdings" panose="05000000000000000000" pitchFamily="2" charset="2"/>
              </a:rPr>
              <a:t> 2</a:t>
            </a:r>
            <a:endParaRPr lang="it-IT" sz="1200" i="1" dirty="0" smtClean="0"/>
          </a:p>
          <a:p>
            <a:pPr marL="285750" indent="-285750">
              <a:buClr>
                <a:schemeClr val="accent1">
                  <a:lumMod val="75000"/>
                </a:schemeClr>
              </a:buClr>
              <a:buFont typeface="Arial" panose="020B0604020202020204" pitchFamily="34" charset="0"/>
              <a:buChar char="•"/>
            </a:pPr>
            <a:r>
              <a:rPr lang="it-IT" sz="1200" i="1" dirty="0" smtClean="0"/>
              <a:t>«</a:t>
            </a:r>
            <a:r>
              <a:rPr lang="it-IT" sz="1200" i="1" dirty="0"/>
              <a:t>nonché di verificare le proposte congiunte delle imprese distributrici e delle loro associazioni ai fini della </a:t>
            </a:r>
            <a:r>
              <a:rPr lang="it-IT" sz="1200" i="1" u="sng" dirty="0"/>
              <a:t>intercambiabilità dei sistemi di </a:t>
            </a:r>
            <a:r>
              <a:rPr lang="it-IT" sz="1200" i="1" u="sng" dirty="0" err="1"/>
              <a:t>smart</a:t>
            </a:r>
            <a:r>
              <a:rPr lang="it-IT" sz="1200" i="1" u="sng" dirty="0"/>
              <a:t> </a:t>
            </a:r>
            <a:r>
              <a:rPr lang="it-IT" sz="1200" i="1" u="sng" dirty="0" err="1"/>
              <a:t>metering</a:t>
            </a:r>
            <a:r>
              <a:rPr lang="it-IT" sz="1200" i="1" u="sng" dirty="0"/>
              <a:t> 2G in caso di cambio della concessione tra gestori di </a:t>
            </a:r>
            <a:r>
              <a:rPr lang="it-IT" sz="1200" i="1" u="sng" dirty="0" smtClean="0"/>
              <a:t>rete</a:t>
            </a:r>
            <a:r>
              <a:rPr lang="it-IT" sz="1200" i="1" dirty="0" smtClean="0"/>
              <a:t>» </a:t>
            </a:r>
            <a:r>
              <a:rPr lang="it-IT" sz="1200" i="1" dirty="0" smtClean="0">
                <a:sym typeface="Wingdings" panose="05000000000000000000" pitchFamily="2" charset="2"/>
              </a:rPr>
              <a:t> </a:t>
            </a:r>
            <a:r>
              <a:rPr lang="it-IT" sz="1200" i="1" dirty="0" err="1" smtClean="0">
                <a:sym typeface="Wingdings" panose="05000000000000000000" pitchFamily="2" charset="2"/>
              </a:rPr>
              <a:t>GdL</a:t>
            </a:r>
            <a:r>
              <a:rPr lang="it-IT" sz="1200" i="1" dirty="0" smtClean="0">
                <a:sym typeface="Wingdings" panose="05000000000000000000" pitchFamily="2" charset="2"/>
              </a:rPr>
              <a:t> Utilitalia/e-distribuzione IOP</a:t>
            </a:r>
            <a:endParaRPr lang="it-IT" sz="1200" i="1" dirty="0" smtClean="0"/>
          </a:p>
          <a:p>
            <a:pPr marL="285750" indent="-285750">
              <a:buClr>
                <a:schemeClr val="accent1">
                  <a:lumMod val="75000"/>
                </a:schemeClr>
              </a:buClr>
              <a:buFont typeface="Arial" panose="020B0604020202020204" pitchFamily="34" charset="0"/>
              <a:buChar char="•"/>
            </a:pPr>
            <a:r>
              <a:rPr lang="it-IT" sz="1200" i="1" dirty="0" smtClean="0"/>
              <a:t>«prevedere </a:t>
            </a:r>
            <a:r>
              <a:rPr lang="it-IT" sz="1200" i="1" dirty="0"/>
              <a:t>che questo Collegio valuti, anche con la collaborazione dell’Autorità per le Garanzie nelle Comunicazioni, la effettiva disponibilità di soluzioni tecnologiche standardizzate, che consentano di definire </a:t>
            </a:r>
            <a:r>
              <a:rPr lang="it-IT" sz="1200" i="1" u="sng" dirty="0"/>
              <a:t>funzionalità incrementali </a:t>
            </a:r>
            <a:r>
              <a:rPr lang="it-IT" sz="1200" i="1" dirty="0"/>
              <a:t>sulla base di quanto delineato nell’Allegato C, per misuratori da installare successivamente alla definizione delle specifiche funzionali abilitanti la </a:t>
            </a:r>
            <a:r>
              <a:rPr lang="it-IT" sz="1200" i="1" u="sng" dirty="0"/>
              <a:t>versione </a:t>
            </a:r>
            <a:r>
              <a:rPr lang="it-IT" sz="1200" i="1" u="sng" dirty="0" smtClean="0"/>
              <a:t>2.1</a:t>
            </a:r>
            <a:r>
              <a:rPr lang="it-IT" sz="1200" i="1" dirty="0" smtClean="0"/>
              <a:t>»</a:t>
            </a:r>
            <a:endParaRPr lang="it-IT" sz="1200" i="1" dirty="0"/>
          </a:p>
        </p:txBody>
      </p:sp>
      <p:pic>
        <p:nvPicPr>
          <p:cNvPr id="2" name="Immagine 1"/>
          <p:cNvPicPr>
            <a:picLocks noChangeAspect="1"/>
          </p:cNvPicPr>
          <p:nvPr/>
        </p:nvPicPr>
        <p:blipFill>
          <a:blip r:embed="rId3"/>
          <a:stretch>
            <a:fillRect/>
          </a:stretch>
        </p:blipFill>
        <p:spPr>
          <a:xfrm>
            <a:off x="276054" y="1653810"/>
            <a:ext cx="4103370" cy="2034540"/>
          </a:xfrm>
          <a:prstGeom prst="rect">
            <a:avLst/>
          </a:prstGeom>
        </p:spPr>
      </p:pic>
      <p:pic>
        <p:nvPicPr>
          <p:cNvPr id="10" name="Immagine 9"/>
          <p:cNvPicPr>
            <a:picLocks noChangeAspect="1"/>
          </p:cNvPicPr>
          <p:nvPr/>
        </p:nvPicPr>
        <p:blipFill>
          <a:blip r:embed="rId4"/>
          <a:stretch>
            <a:fillRect/>
          </a:stretch>
        </p:blipFill>
        <p:spPr>
          <a:xfrm>
            <a:off x="4379424" y="1575831"/>
            <a:ext cx="4654868" cy="2155984"/>
          </a:xfrm>
          <a:prstGeom prst="rect">
            <a:avLst/>
          </a:prstGeom>
        </p:spPr>
      </p:pic>
    </p:spTree>
    <p:extLst>
      <p:ext uri="{BB962C8B-B14F-4D97-AF65-F5344CB8AC3E}">
        <p14:creationId xmlns:p14="http://schemas.microsoft.com/office/powerpoint/2010/main" xmlns="" val="2496775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(2/2) </a:t>
            </a:r>
          </a:p>
        </p:txBody>
      </p:sp>
      <p:pic>
        <p:nvPicPr>
          <p:cNvPr id="3" name="Immagine 2"/>
          <p:cNvPicPr>
            <a:picLocks noChangeAspect="1"/>
          </p:cNvPicPr>
          <p:nvPr/>
        </p:nvPicPr>
        <p:blipFill>
          <a:blip r:embed="rId3"/>
          <a:stretch>
            <a:fillRect/>
          </a:stretch>
        </p:blipFill>
        <p:spPr>
          <a:xfrm>
            <a:off x="215151" y="725921"/>
            <a:ext cx="8778240" cy="5372100"/>
          </a:xfrm>
          <a:prstGeom prst="rect">
            <a:avLst/>
          </a:prstGeom>
        </p:spPr>
      </p:pic>
    </p:spTree>
    <p:extLst>
      <p:ext uri="{BB962C8B-B14F-4D97-AF65-F5344CB8AC3E}">
        <p14:creationId xmlns:p14="http://schemas.microsoft.com/office/powerpoint/2010/main" xmlns="" val="2135846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funzionalità (1/5)  </a:t>
            </a:r>
          </a:p>
        </p:txBody>
      </p:sp>
      <p:pic>
        <p:nvPicPr>
          <p:cNvPr id="2" name="Immagine 1"/>
          <p:cNvPicPr>
            <a:picLocks noChangeAspect="1"/>
          </p:cNvPicPr>
          <p:nvPr/>
        </p:nvPicPr>
        <p:blipFill>
          <a:blip r:embed="rId3"/>
          <a:stretch>
            <a:fillRect/>
          </a:stretch>
        </p:blipFill>
        <p:spPr>
          <a:xfrm>
            <a:off x="319679" y="554124"/>
            <a:ext cx="4227195" cy="5427345"/>
          </a:xfrm>
          <a:prstGeom prst="rect">
            <a:avLst/>
          </a:prstGeom>
        </p:spPr>
      </p:pic>
      <p:pic>
        <p:nvPicPr>
          <p:cNvPr id="3" name="Immagine 2"/>
          <p:cNvPicPr>
            <a:picLocks noChangeAspect="1"/>
          </p:cNvPicPr>
          <p:nvPr/>
        </p:nvPicPr>
        <p:blipFill>
          <a:blip r:embed="rId4"/>
          <a:stretch>
            <a:fillRect/>
          </a:stretch>
        </p:blipFill>
        <p:spPr>
          <a:xfrm>
            <a:off x="4961956" y="562751"/>
            <a:ext cx="3284696" cy="4536758"/>
          </a:xfrm>
          <a:prstGeom prst="rect">
            <a:avLst/>
          </a:prstGeom>
        </p:spPr>
      </p:pic>
      <p:pic>
        <p:nvPicPr>
          <p:cNvPr id="6" name="Immagine 5"/>
          <p:cNvPicPr>
            <a:picLocks noChangeAspect="1"/>
          </p:cNvPicPr>
          <p:nvPr/>
        </p:nvPicPr>
        <p:blipFill>
          <a:blip r:embed="rId5"/>
          <a:stretch>
            <a:fillRect/>
          </a:stretch>
        </p:blipFill>
        <p:spPr>
          <a:xfrm>
            <a:off x="4875694" y="5083890"/>
            <a:ext cx="3378994" cy="1734026"/>
          </a:xfrm>
          <a:prstGeom prst="rect">
            <a:avLst/>
          </a:prstGeom>
        </p:spPr>
      </p:pic>
      <p:sp>
        <p:nvSpPr>
          <p:cNvPr id="7" name="Rettangolo 6"/>
          <p:cNvSpPr/>
          <p:nvPr/>
        </p:nvSpPr>
        <p:spPr>
          <a:xfrm>
            <a:off x="862642" y="2234242"/>
            <a:ext cx="2846716" cy="146649"/>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5957978" y="3201596"/>
            <a:ext cx="2133599" cy="146649"/>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5359879" y="907894"/>
            <a:ext cx="2133599" cy="705246"/>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65487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funzionalità (2/5)  </a:t>
            </a:r>
          </a:p>
        </p:txBody>
      </p:sp>
      <p:pic>
        <p:nvPicPr>
          <p:cNvPr id="3" name="Immagine 2"/>
          <p:cNvPicPr>
            <a:picLocks noChangeAspect="1"/>
          </p:cNvPicPr>
          <p:nvPr/>
        </p:nvPicPr>
        <p:blipFill>
          <a:blip r:embed="rId3"/>
          <a:stretch>
            <a:fillRect/>
          </a:stretch>
        </p:blipFill>
        <p:spPr>
          <a:xfrm>
            <a:off x="215151" y="729470"/>
            <a:ext cx="4260533" cy="4247198"/>
          </a:xfrm>
          <a:prstGeom prst="rect">
            <a:avLst/>
          </a:prstGeom>
        </p:spPr>
      </p:pic>
      <p:pic>
        <p:nvPicPr>
          <p:cNvPr id="6" name="Immagine 5"/>
          <p:cNvPicPr>
            <a:picLocks noChangeAspect="1"/>
          </p:cNvPicPr>
          <p:nvPr/>
        </p:nvPicPr>
        <p:blipFill>
          <a:blip r:embed="rId4"/>
          <a:stretch>
            <a:fillRect/>
          </a:stretch>
        </p:blipFill>
        <p:spPr>
          <a:xfrm>
            <a:off x="4532623" y="729470"/>
            <a:ext cx="4193857" cy="5300663"/>
          </a:xfrm>
          <a:prstGeom prst="rect">
            <a:avLst/>
          </a:prstGeom>
        </p:spPr>
      </p:pic>
      <p:sp>
        <p:nvSpPr>
          <p:cNvPr id="8" name="Rettangolo 7"/>
          <p:cNvSpPr/>
          <p:nvPr/>
        </p:nvSpPr>
        <p:spPr>
          <a:xfrm>
            <a:off x="4532622" y="1033491"/>
            <a:ext cx="2773951" cy="1330147"/>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4532621" y="2783651"/>
            <a:ext cx="4193859" cy="882576"/>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96889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funzionalità (3/5)  </a:t>
            </a:r>
          </a:p>
        </p:txBody>
      </p:sp>
      <p:pic>
        <p:nvPicPr>
          <p:cNvPr id="3" name="Immagine 2"/>
          <p:cNvPicPr>
            <a:picLocks noChangeAspect="1"/>
          </p:cNvPicPr>
          <p:nvPr/>
        </p:nvPicPr>
        <p:blipFill>
          <a:blip r:embed="rId3"/>
          <a:stretch>
            <a:fillRect/>
          </a:stretch>
        </p:blipFill>
        <p:spPr>
          <a:xfrm>
            <a:off x="331703" y="623132"/>
            <a:ext cx="4213860" cy="5780723"/>
          </a:xfrm>
          <a:prstGeom prst="rect">
            <a:avLst/>
          </a:prstGeom>
        </p:spPr>
      </p:pic>
      <p:pic>
        <p:nvPicPr>
          <p:cNvPr id="6" name="Immagine 5"/>
          <p:cNvPicPr>
            <a:picLocks noChangeAspect="1"/>
          </p:cNvPicPr>
          <p:nvPr/>
        </p:nvPicPr>
        <p:blipFill>
          <a:blip r:embed="rId4"/>
          <a:stretch>
            <a:fillRect/>
          </a:stretch>
        </p:blipFill>
        <p:spPr>
          <a:xfrm>
            <a:off x="4662115" y="623132"/>
            <a:ext cx="4173855" cy="1746885"/>
          </a:xfrm>
          <a:prstGeom prst="rect">
            <a:avLst/>
          </a:prstGeom>
        </p:spPr>
      </p:pic>
      <p:sp>
        <p:nvSpPr>
          <p:cNvPr id="7" name="Rettangolo 6"/>
          <p:cNvSpPr/>
          <p:nvPr/>
        </p:nvSpPr>
        <p:spPr>
          <a:xfrm>
            <a:off x="331703" y="5657251"/>
            <a:ext cx="3929746" cy="746604"/>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4662114" y="702914"/>
            <a:ext cx="4173855" cy="841214"/>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04943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funzionalità (4/5)  </a:t>
            </a:r>
          </a:p>
        </p:txBody>
      </p:sp>
      <p:pic>
        <p:nvPicPr>
          <p:cNvPr id="3" name="Immagine 2"/>
          <p:cNvPicPr>
            <a:picLocks noChangeAspect="1"/>
          </p:cNvPicPr>
          <p:nvPr/>
        </p:nvPicPr>
        <p:blipFill>
          <a:blip r:embed="rId3"/>
          <a:stretch>
            <a:fillRect/>
          </a:stretch>
        </p:blipFill>
        <p:spPr>
          <a:xfrm>
            <a:off x="338518" y="562747"/>
            <a:ext cx="4287203" cy="5780723"/>
          </a:xfrm>
          <a:prstGeom prst="rect">
            <a:avLst/>
          </a:prstGeom>
        </p:spPr>
      </p:pic>
      <p:pic>
        <p:nvPicPr>
          <p:cNvPr id="6" name="Immagine 5"/>
          <p:cNvPicPr>
            <a:picLocks noChangeAspect="1"/>
          </p:cNvPicPr>
          <p:nvPr/>
        </p:nvPicPr>
        <p:blipFill>
          <a:blip r:embed="rId4"/>
          <a:stretch>
            <a:fillRect/>
          </a:stretch>
        </p:blipFill>
        <p:spPr>
          <a:xfrm>
            <a:off x="4616615" y="562747"/>
            <a:ext cx="4213860" cy="4173855"/>
          </a:xfrm>
          <a:prstGeom prst="rect">
            <a:avLst/>
          </a:prstGeom>
        </p:spPr>
      </p:pic>
      <p:sp>
        <p:nvSpPr>
          <p:cNvPr id="7" name="Rettangolo 6"/>
          <p:cNvSpPr/>
          <p:nvPr/>
        </p:nvSpPr>
        <p:spPr>
          <a:xfrm>
            <a:off x="331702" y="2746697"/>
            <a:ext cx="4119527" cy="1005793"/>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970057" y="1440443"/>
            <a:ext cx="3481172" cy="1121602"/>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4791107" y="5301807"/>
            <a:ext cx="4054416" cy="1107996"/>
          </a:xfrm>
          <a:prstGeom prst="rect">
            <a:avLst/>
          </a:prstGeom>
        </p:spPr>
        <p:txBody>
          <a:bodyPr wrap="square">
            <a:spAutoFit/>
          </a:bodyPr>
          <a:lstStyle/>
          <a:p>
            <a:pPr>
              <a:buClr>
                <a:schemeClr val="accent1">
                  <a:lumMod val="75000"/>
                </a:schemeClr>
              </a:buClr>
            </a:pPr>
            <a:r>
              <a:rPr lang="it-IT" sz="1100" dirty="0" smtClean="0"/>
              <a:t>!! N.B: </a:t>
            </a:r>
          </a:p>
          <a:p>
            <a:pPr>
              <a:buClr>
                <a:schemeClr val="accent1">
                  <a:lumMod val="75000"/>
                </a:schemeClr>
              </a:buClr>
            </a:pPr>
            <a:r>
              <a:rPr lang="it-IT" sz="1100" i="1" dirty="0" smtClean="0"/>
              <a:t>«l’eventuale </a:t>
            </a:r>
            <a:r>
              <a:rPr lang="it-IT" sz="1100" i="1" dirty="0"/>
              <a:t>utilizzo, da parte delle imprese distributrici di energia elettrica,</a:t>
            </a:r>
            <a:r>
              <a:rPr lang="it-IT" sz="1100" i="1" dirty="0">
                <a:solidFill>
                  <a:srgbClr val="FF0000"/>
                </a:solidFill>
              </a:rPr>
              <a:t> </a:t>
            </a:r>
            <a:r>
              <a:rPr lang="it-IT" sz="1100" i="1" u="sng" dirty="0">
                <a:solidFill>
                  <a:srgbClr val="FF0000"/>
                </a:solidFill>
              </a:rPr>
              <a:t>della tecnologia di comunicazione RF 169</a:t>
            </a:r>
            <a:r>
              <a:rPr lang="it-IT" sz="1100" i="1" dirty="0"/>
              <a:t>, qualora impiegata per rispettare il requisito di </a:t>
            </a:r>
            <a:r>
              <a:rPr lang="it-IT" sz="1100" i="1" dirty="0" err="1"/>
              <a:t>multicanalità</a:t>
            </a:r>
            <a:r>
              <a:rPr lang="it-IT" sz="1100" i="1" dirty="0"/>
              <a:t>, di cui all’Allegato A, R-5.01, debba essere</a:t>
            </a:r>
            <a:r>
              <a:rPr lang="it-IT" sz="1100" i="1" dirty="0">
                <a:solidFill>
                  <a:srgbClr val="FF0000"/>
                </a:solidFill>
              </a:rPr>
              <a:t> </a:t>
            </a:r>
            <a:r>
              <a:rPr lang="it-IT" sz="1100" i="1" u="sng" dirty="0">
                <a:solidFill>
                  <a:srgbClr val="FF0000"/>
                </a:solidFill>
              </a:rPr>
              <a:t>limitato all’acquisizione di dati di misura dell’energia </a:t>
            </a:r>
            <a:r>
              <a:rPr lang="it-IT" sz="1100" i="1" u="sng" dirty="0" smtClean="0">
                <a:solidFill>
                  <a:srgbClr val="FF0000"/>
                </a:solidFill>
              </a:rPr>
              <a:t>elettrica»</a:t>
            </a:r>
            <a:endParaRPr lang="it-IT" sz="1400" i="1" u="sng" dirty="0">
              <a:solidFill>
                <a:srgbClr val="FF0000"/>
              </a:solidFill>
            </a:endParaRPr>
          </a:p>
        </p:txBody>
      </p:sp>
    </p:spTree>
    <p:extLst>
      <p:ext uri="{BB962C8B-B14F-4D97-AF65-F5344CB8AC3E}">
        <p14:creationId xmlns:p14="http://schemas.microsoft.com/office/powerpoint/2010/main" xmlns="" val="1761412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funzionalità (5/5)  </a:t>
            </a:r>
          </a:p>
        </p:txBody>
      </p:sp>
      <p:pic>
        <p:nvPicPr>
          <p:cNvPr id="3" name="Immagine 2"/>
          <p:cNvPicPr>
            <a:picLocks noChangeAspect="1"/>
          </p:cNvPicPr>
          <p:nvPr/>
        </p:nvPicPr>
        <p:blipFill>
          <a:blip r:embed="rId3"/>
          <a:stretch>
            <a:fillRect/>
          </a:stretch>
        </p:blipFill>
        <p:spPr>
          <a:xfrm>
            <a:off x="215151" y="643134"/>
            <a:ext cx="4133850" cy="5407343"/>
          </a:xfrm>
          <a:prstGeom prst="rect">
            <a:avLst/>
          </a:prstGeom>
        </p:spPr>
      </p:pic>
      <p:pic>
        <p:nvPicPr>
          <p:cNvPr id="6" name="Immagine 5"/>
          <p:cNvPicPr>
            <a:picLocks noChangeAspect="1"/>
          </p:cNvPicPr>
          <p:nvPr/>
        </p:nvPicPr>
        <p:blipFill>
          <a:blip r:embed="rId4"/>
          <a:stretch>
            <a:fillRect/>
          </a:stretch>
        </p:blipFill>
        <p:spPr>
          <a:xfrm>
            <a:off x="4649848" y="643134"/>
            <a:ext cx="4160520" cy="980122"/>
          </a:xfrm>
          <a:prstGeom prst="rect">
            <a:avLst/>
          </a:prstGeom>
        </p:spPr>
      </p:pic>
      <p:sp>
        <p:nvSpPr>
          <p:cNvPr id="7" name="Rettangolo 6"/>
          <p:cNvSpPr/>
          <p:nvPr/>
        </p:nvSpPr>
        <p:spPr>
          <a:xfrm>
            <a:off x="4649848" y="643133"/>
            <a:ext cx="4160520" cy="909621"/>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215151" y="899050"/>
            <a:ext cx="4160520" cy="5151427"/>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301008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Le Specifiche Tecniche dei contatori 2G – livelli di performance e tempi di messa a regime </a:t>
            </a:r>
          </a:p>
        </p:txBody>
      </p:sp>
      <p:pic>
        <p:nvPicPr>
          <p:cNvPr id="2" name="Immagine 1"/>
          <p:cNvPicPr>
            <a:picLocks noChangeAspect="1"/>
          </p:cNvPicPr>
          <p:nvPr/>
        </p:nvPicPr>
        <p:blipFill>
          <a:blip r:embed="rId3"/>
          <a:stretch>
            <a:fillRect/>
          </a:stretch>
        </p:blipFill>
        <p:spPr>
          <a:xfrm>
            <a:off x="266901" y="942312"/>
            <a:ext cx="4280535" cy="5320665"/>
          </a:xfrm>
          <a:prstGeom prst="rect">
            <a:avLst/>
          </a:prstGeom>
        </p:spPr>
      </p:pic>
      <p:pic>
        <p:nvPicPr>
          <p:cNvPr id="7" name="Immagine 6"/>
          <p:cNvPicPr>
            <a:picLocks noChangeAspect="1"/>
          </p:cNvPicPr>
          <p:nvPr/>
        </p:nvPicPr>
        <p:blipFill>
          <a:blip r:embed="rId4"/>
          <a:stretch>
            <a:fillRect/>
          </a:stretch>
        </p:blipFill>
        <p:spPr>
          <a:xfrm>
            <a:off x="4547436" y="942312"/>
            <a:ext cx="4187190" cy="5447348"/>
          </a:xfrm>
          <a:prstGeom prst="rect">
            <a:avLst/>
          </a:prstGeom>
        </p:spPr>
      </p:pic>
      <p:sp>
        <p:nvSpPr>
          <p:cNvPr id="8" name="Rettangolo 7"/>
          <p:cNvSpPr/>
          <p:nvPr/>
        </p:nvSpPr>
        <p:spPr>
          <a:xfrm>
            <a:off x="266900" y="950938"/>
            <a:ext cx="8467725" cy="5438722"/>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4587439" y="3709358"/>
            <a:ext cx="4160520" cy="301926"/>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484773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vantaggio dei contatori 2G (1/3) </a:t>
            </a:r>
          </a:p>
        </p:txBody>
      </p:sp>
      <p:sp>
        <p:nvSpPr>
          <p:cNvPr id="4" name="Rettangolo 3"/>
          <p:cNvSpPr/>
          <p:nvPr/>
        </p:nvSpPr>
        <p:spPr>
          <a:xfrm>
            <a:off x="175873" y="709400"/>
            <a:ext cx="8550607" cy="4616648"/>
          </a:xfrm>
          <a:prstGeom prst="rect">
            <a:avLst/>
          </a:prstGeom>
        </p:spPr>
        <p:txBody>
          <a:bodyPr wrap="square">
            <a:spAutoFit/>
          </a:bodyPr>
          <a:lstStyle/>
          <a:p>
            <a:pPr>
              <a:buClr>
                <a:schemeClr val="accent1">
                  <a:lumMod val="75000"/>
                </a:schemeClr>
              </a:buClr>
            </a:pPr>
            <a:r>
              <a:rPr lang="it-IT" sz="1400" dirty="0"/>
              <a:t>PROVVEDIMENTO: </a:t>
            </a:r>
            <a:r>
              <a:rPr lang="it-IT" sz="1400" b="1" dirty="0"/>
              <a:t>DCO </a:t>
            </a:r>
            <a:r>
              <a:rPr lang="it-IT" sz="1400" b="1" dirty="0" smtClean="0"/>
              <a:t>468/2016/R/</a:t>
            </a:r>
            <a:r>
              <a:rPr lang="it-IT" sz="1400" b="1" dirty="0" err="1" smtClean="0"/>
              <a:t>eel</a:t>
            </a:r>
            <a:r>
              <a:rPr lang="it-IT" sz="1400" b="1" dirty="0" smtClean="0"/>
              <a:t> </a:t>
            </a:r>
            <a:r>
              <a:rPr lang="it-IT" sz="1400" dirty="0" smtClean="0"/>
              <a:t>- 04 </a:t>
            </a:r>
            <a:r>
              <a:rPr lang="it-IT" sz="1400" dirty="0"/>
              <a:t>agosto </a:t>
            </a:r>
            <a:r>
              <a:rPr lang="it-IT" sz="1400" dirty="0" smtClean="0"/>
              <a:t>2016 </a:t>
            </a:r>
            <a:r>
              <a:rPr lang="it-IT" sz="1400" dirty="0"/>
              <a:t>che </a:t>
            </a:r>
            <a:r>
              <a:rPr lang="it-IT" sz="1400" dirty="0" smtClean="0"/>
              <a:t>analizza gli </a:t>
            </a:r>
            <a:r>
              <a:rPr lang="it-IT" sz="1400" dirty="0"/>
              <a:t>impatti e </a:t>
            </a:r>
            <a:r>
              <a:rPr lang="it-IT" sz="1400" dirty="0" smtClean="0"/>
              <a:t>gli </a:t>
            </a:r>
            <a:r>
              <a:rPr lang="it-IT" sz="1400" dirty="0"/>
              <a:t>interventi </a:t>
            </a:r>
            <a:r>
              <a:rPr lang="it-IT" sz="1400" dirty="0" smtClean="0"/>
              <a:t>regolatori necessari per </a:t>
            </a:r>
            <a:r>
              <a:rPr lang="it-IT" sz="1400" dirty="0"/>
              <a:t>la fruibilità effettiva dei benefici potenziali </a:t>
            </a:r>
            <a:r>
              <a:rPr lang="it-IT" sz="1400" dirty="0" smtClean="0"/>
              <a:t>dei sistemi di </a:t>
            </a:r>
            <a:r>
              <a:rPr lang="it-IT" sz="1400" dirty="0" err="1" smtClean="0"/>
              <a:t>smart</a:t>
            </a:r>
            <a:r>
              <a:rPr lang="it-IT" sz="1400" dirty="0" smtClean="0"/>
              <a:t> </a:t>
            </a:r>
            <a:r>
              <a:rPr lang="it-IT" sz="1400" dirty="0" err="1" smtClean="0"/>
              <a:t>metering</a:t>
            </a:r>
            <a:r>
              <a:rPr lang="it-IT" sz="1400" dirty="0" smtClean="0"/>
              <a:t> 2G</a:t>
            </a:r>
          </a:p>
          <a:p>
            <a:pPr>
              <a:buClr>
                <a:schemeClr val="accent1">
                  <a:lumMod val="75000"/>
                </a:schemeClr>
              </a:buClr>
            </a:pPr>
            <a:endParaRPr lang="it-IT" sz="1400" dirty="0" smtClean="0"/>
          </a:p>
          <a:p>
            <a:pPr>
              <a:buClr>
                <a:schemeClr val="accent1">
                  <a:lumMod val="75000"/>
                </a:schemeClr>
              </a:buClr>
            </a:pPr>
            <a:r>
              <a:rPr lang="it-IT" sz="1200" dirty="0" smtClean="0"/>
              <a:t>Benefici individuati in relazione a:</a:t>
            </a:r>
            <a:endParaRPr lang="it-IT" sz="1200" dirty="0"/>
          </a:p>
          <a:p>
            <a:pPr marL="285750" indent="-285750">
              <a:buClr>
                <a:schemeClr val="accent1">
                  <a:lumMod val="75000"/>
                </a:schemeClr>
              </a:buClr>
              <a:buFont typeface="Arial" panose="020B0604020202020204" pitchFamily="34" charset="0"/>
              <a:buChar char="•"/>
            </a:pPr>
            <a:r>
              <a:rPr lang="it-IT" sz="1200" dirty="0" smtClean="0"/>
              <a:t>aumento della consapevolezza dei consumi elettrici </a:t>
            </a:r>
            <a:r>
              <a:rPr lang="it-IT" sz="1200" dirty="0" smtClean="0">
                <a:sym typeface="Wingdings" panose="05000000000000000000" pitchFamily="2" charset="2"/>
              </a:rPr>
              <a:t> leva comportamentale per l’efficienza</a:t>
            </a:r>
            <a:endParaRPr lang="it-IT" sz="1200" dirty="0" smtClean="0"/>
          </a:p>
          <a:p>
            <a:pPr marL="285750" indent="-285750">
              <a:buClr>
                <a:schemeClr val="accent1">
                  <a:lumMod val="75000"/>
                </a:schemeClr>
              </a:buClr>
              <a:buFont typeface="Arial" panose="020B0604020202020204" pitchFamily="34" charset="0"/>
              <a:buChar char="•"/>
            </a:pPr>
            <a:r>
              <a:rPr lang="it-IT" sz="1200" dirty="0"/>
              <a:t>riduzione </a:t>
            </a:r>
            <a:r>
              <a:rPr lang="it-IT" sz="1200" dirty="0" smtClean="0"/>
              <a:t>della morosità del cliente finale </a:t>
            </a:r>
            <a:r>
              <a:rPr lang="it-IT" sz="1200" dirty="0" smtClean="0">
                <a:sym typeface="Wingdings" panose="05000000000000000000" pitchFamily="2" charset="2"/>
              </a:rPr>
              <a:t> tempistiche di fatturazione e offerte prepagate</a:t>
            </a:r>
            <a:endParaRPr lang="it-IT" sz="1200" dirty="0" smtClean="0"/>
          </a:p>
          <a:p>
            <a:pPr marL="285750" indent="-285750">
              <a:buClr>
                <a:schemeClr val="accent1">
                  <a:lumMod val="75000"/>
                </a:schemeClr>
              </a:buClr>
              <a:buFont typeface="Arial" panose="020B0604020202020204" pitchFamily="34" charset="0"/>
              <a:buChar char="•"/>
            </a:pPr>
            <a:r>
              <a:rPr lang="it-IT" sz="1200" dirty="0"/>
              <a:t>attività </a:t>
            </a:r>
            <a:r>
              <a:rPr lang="it-IT" sz="1200" dirty="0" smtClean="0"/>
              <a:t>di </a:t>
            </a:r>
            <a:r>
              <a:rPr lang="it-IT" sz="1200" dirty="0" err="1" smtClean="0"/>
              <a:t>customer</a:t>
            </a:r>
            <a:r>
              <a:rPr lang="it-IT" sz="1200" dirty="0" smtClean="0"/>
              <a:t> </a:t>
            </a:r>
            <a:r>
              <a:rPr lang="it-IT" sz="1200" dirty="0"/>
              <a:t>service </a:t>
            </a:r>
            <a:r>
              <a:rPr lang="it-IT" sz="1200" dirty="0" smtClean="0"/>
              <a:t>e soddisfazione del cliente </a:t>
            </a:r>
            <a:r>
              <a:rPr lang="it-IT" sz="1200" dirty="0" smtClean="0">
                <a:sym typeface="Wingdings" panose="05000000000000000000" pitchFamily="2" charset="2"/>
              </a:rPr>
              <a:t> miglioramento della fatturazione e dei processi commerciali (</a:t>
            </a:r>
            <a:r>
              <a:rPr lang="it-IT" sz="1200" dirty="0" err="1" smtClean="0">
                <a:sym typeface="Wingdings" panose="05000000000000000000" pitchFamily="2" charset="2"/>
              </a:rPr>
              <a:t>switching</a:t>
            </a:r>
            <a:r>
              <a:rPr lang="it-IT" sz="1200" dirty="0" smtClean="0">
                <a:sym typeface="Wingdings" panose="05000000000000000000" pitchFamily="2" charset="2"/>
              </a:rPr>
              <a:t> e voltura)</a:t>
            </a:r>
            <a:endParaRPr lang="it-IT" sz="1200" dirty="0" smtClean="0"/>
          </a:p>
          <a:p>
            <a:pPr marL="285750" indent="-285750">
              <a:buClr>
                <a:schemeClr val="accent1">
                  <a:lumMod val="75000"/>
                </a:schemeClr>
              </a:buClr>
              <a:buFont typeface="Arial" panose="020B0604020202020204" pitchFamily="34" charset="0"/>
              <a:buChar char="•"/>
            </a:pPr>
            <a:r>
              <a:rPr lang="it-IT" sz="1200" dirty="0"/>
              <a:t>riduzione </a:t>
            </a:r>
            <a:r>
              <a:rPr lang="it-IT" sz="1200" dirty="0" smtClean="0"/>
              <a:t>dei tempi </a:t>
            </a:r>
            <a:r>
              <a:rPr lang="it-IT" sz="1200" dirty="0"/>
              <a:t>di permanenza nei servizi di ultima </a:t>
            </a:r>
            <a:r>
              <a:rPr lang="it-IT" sz="1200" dirty="0" smtClean="0"/>
              <a:t>istanza </a:t>
            </a:r>
            <a:r>
              <a:rPr lang="it-IT" sz="1200" dirty="0" smtClean="0">
                <a:sym typeface="Wingdings" panose="05000000000000000000" pitchFamily="2" charset="2"/>
              </a:rPr>
              <a:t> accelerazione della procedura di </a:t>
            </a:r>
            <a:r>
              <a:rPr lang="it-IT" sz="1200" dirty="0" err="1" smtClean="0">
                <a:sym typeface="Wingdings" panose="05000000000000000000" pitchFamily="2" charset="2"/>
              </a:rPr>
              <a:t>switching</a:t>
            </a:r>
            <a:endParaRPr lang="it-IT" sz="1200" dirty="0" smtClean="0"/>
          </a:p>
          <a:p>
            <a:pPr marL="285750" indent="-285750">
              <a:buClr>
                <a:schemeClr val="accent1">
                  <a:lumMod val="75000"/>
                </a:schemeClr>
              </a:buClr>
              <a:buFont typeface="Arial" panose="020B0604020202020204" pitchFamily="34" charset="0"/>
              <a:buChar char="•"/>
            </a:pPr>
            <a:r>
              <a:rPr lang="it-IT" sz="1200" dirty="0"/>
              <a:t>attività di previsione ed estensione dell’abilitazione della domanda alla partecipazione ai servizi di </a:t>
            </a:r>
            <a:r>
              <a:rPr lang="it-IT" sz="1200" dirty="0" smtClean="0"/>
              <a:t>bilanciamento </a:t>
            </a:r>
            <a:r>
              <a:rPr lang="it-IT" sz="1200" dirty="0" smtClean="0">
                <a:sym typeface="Wingdings" panose="05000000000000000000" pitchFamily="2" charset="2"/>
              </a:rPr>
              <a:t> riduzione degli sbilanciamenti e degli oneri in capo agli operatori e ruolo dell’aggregatore nel MSD</a:t>
            </a:r>
            <a:endParaRPr lang="it-IT" sz="1200" dirty="0" smtClean="0"/>
          </a:p>
          <a:p>
            <a:pPr marL="285750" indent="-285750">
              <a:buClr>
                <a:schemeClr val="accent1">
                  <a:lumMod val="75000"/>
                </a:schemeClr>
              </a:buClr>
              <a:buFont typeface="Arial" panose="020B0604020202020204" pitchFamily="34" charset="0"/>
              <a:buChar char="•"/>
            </a:pPr>
            <a:r>
              <a:rPr lang="it-IT" sz="1200" dirty="0"/>
              <a:t>gestione della rete di </a:t>
            </a:r>
            <a:r>
              <a:rPr lang="it-IT" sz="1200" dirty="0" smtClean="0"/>
              <a:t>distribuzione </a:t>
            </a:r>
            <a:r>
              <a:rPr lang="it-IT" sz="1200" dirty="0" smtClean="0">
                <a:sym typeface="Wingdings" panose="05000000000000000000" pitchFamily="2" charset="2"/>
              </a:rPr>
              <a:t> miglioramento osservabilità</a:t>
            </a:r>
            <a:endParaRPr lang="it-IT" sz="1200" dirty="0" smtClean="0"/>
          </a:p>
          <a:p>
            <a:pPr marL="285750" indent="-285750">
              <a:buClr>
                <a:schemeClr val="accent1">
                  <a:lumMod val="75000"/>
                </a:schemeClr>
              </a:buClr>
              <a:buFont typeface="Arial" panose="020B0604020202020204" pitchFamily="34" charset="0"/>
              <a:buChar char="•"/>
            </a:pPr>
            <a:r>
              <a:rPr lang="it-IT" sz="1200" dirty="0" smtClean="0"/>
              <a:t>entità </a:t>
            </a:r>
            <a:r>
              <a:rPr lang="it-IT" sz="1200" dirty="0"/>
              <a:t>delle garanzie finanziarie tra attori della </a:t>
            </a:r>
            <a:r>
              <a:rPr lang="it-IT" sz="1200" dirty="0" smtClean="0"/>
              <a:t>filiera </a:t>
            </a:r>
            <a:r>
              <a:rPr lang="it-IT" sz="1200" dirty="0" smtClean="0">
                <a:sym typeface="Wingdings" panose="05000000000000000000" pitchFamily="2" charset="2"/>
              </a:rPr>
              <a:t> diminuzione per effetto compressione tempistiche di </a:t>
            </a:r>
            <a:r>
              <a:rPr lang="it-IT" sz="1200" dirty="0" err="1" smtClean="0">
                <a:sym typeface="Wingdings" panose="05000000000000000000" pitchFamily="2" charset="2"/>
              </a:rPr>
              <a:t>settlement</a:t>
            </a:r>
            <a:r>
              <a:rPr lang="it-IT" sz="1200" dirty="0" smtClean="0">
                <a:sym typeface="Wingdings" panose="05000000000000000000" pitchFamily="2" charset="2"/>
              </a:rPr>
              <a:t> (Terna) e compressione emissione fatture trasporto (DSO)</a:t>
            </a:r>
          </a:p>
          <a:p>
            <a:pPr>
              <a:buClr>
                <a:schemeClr val="accent1">
                  <a:lumMod val="75000"/>
                </a:schemeClr>
              </a:buClr>
            </a:pPr>
            <a:endParaRPr lang="it-IT" sz="1200" dirty="0" smtClean="0"/>
          </a:p>
          <a:p>
            <a:pPr>
              <a:buClr>
                <a:schemeClr val="accent1">
                  <a:lumMod val="75000"/>
                </a:schemeClr>
              </a:buClr>
            </a:pPr>
            <a:r>
              <a:rPr lang="it-IT" sz="1200" dirty="0" smtClean="0"/>
              <a:t>Ambiti di adeguamento della regolazione:</a:t>
            </a:r>
          </a:p>
          <a:p>
            <a:pPr marL="285750" indent="-285750">
              <a:buClr>
                <a:schemeClr val="accent1">
                  <a:lumMod val="75000"/>
                </a:schemeClr>
              </a:buClr>
              <a:buFont typeface="Arial" panose="020B0604020202020204" pitchFamily="34" charset="0"/>
              <a:buChar char="•"/>
            </a:pPr>
            <a:r>
              <a:rPr lang="it-IT" sz="1200" dirty="0"/>
              <a:t>Aggiornamento del </a:t>
            </a:r>
            <a:r>
              <a:rPr lang="it-IT" sz="1200" dirty="0" smtClean="0"/>
              <a:t>RCU del SII e </a:t>
            </a:r>
            <a:r>
              <a:rPr lang="it-IT" sz="1200" dirty="0"/>
              <a:t>strumenti di interazione con i misuratori per i </a:t>
            </a:r>
            <a:r>
              <a:rPr lang="it-IT" sz="1200" dirty="0" smtClean="0"/>
              <a:t>venditori</a:t>
            </a:r>
          </a:p>
          <a:p>
            <a:pPr marL="285750" indent="-285750">
              <a:buClr>
                <a:schemeClr val="accent1">
                  <a:lumMod val="75000"/>
                </a:schemeClr>
              </a:buClr>
              <a:buFont typeface="Arial" panose="020B0604020202020204" pitchFamily="34" charset="0"/>
              <a:buChar char="•"/>
            </a:pPr>
            <a:r>
              <a:rPr lang="it-IT" sz="1200" dirty="0"/>
              <a:t>Messa a disposizione dei dati validati di prelievo e di immissione e loro aggregazione ai fini dei rapporti </a:t>
            </a:r>
            <a:r>
              <a:rPr lang="it-IT" sz="1200" dirty="0" smtClean="0"/>
              <a:t>commerciali</a:t>
            </a:r>
          </a:p>
          <a:p>
            <a:pPr marL="285750" indent="-285750">
              <a:buClr>
                <a:schemeClr val="accent1">
                  <a:lumMod val="75000"/>
                </a:schemeClr>
              </a:buClr>
              <a:buFont typeface="Arial" panose="020B0604020202020204" pitchFamily="34" charset="0"/>
              <a:buChar char="•"/>
            </a:pPr>
            <a:r>
              <a:rPr lang="it-IT" sz="1200" dirty="0"/>
              <a:t>Superamento progressivo della metodologia </a:t>
            </a:r>
            <a:r>
              <a:rPr lang="it-IT" sz="1200" dirty="0" err="1" smtClean="0"/>
              <a:t>load</a:t>
            </a:r>
            <a:r>
              <a:rPr lang="it-IT" sz="1200" dirty="0" smtClean="0"/>
              <a:t> </a:t>
            </a:r>
            <a:r>
              <a:rPr lang="it-IT" sz="1200" dirty="0" err="1" smtClean="0"/>
              <a:t>profiling</a:t>
            </a:r>
            <a:r>
              <a:rPr lang="it-IT" sz="1200" dirty="0" smtClean="0"/>
              <a:t> </a:t>
            </a:r>
            <a:r>
              <a:rPr lang="it-IT" sz="1200" dirty="0"/>
              <a:t>e riforma del </a:t>
            </a:r>
            <a:r>
              <a:rPr lang="it-IT" sz="1200" dirty="0" err="1" smtClean="0"/>
              <a:t>settlement</a:t>
            </a:r>
            <a:endParaRPr lang="it-IT" sz="1200" dirty="0" smtClean="0"/>
          </a:p>
          <a:p>
            <a:pPr marL="285750" indent="-285750">
              <a:buClr>
                <a:schemeClr val="accent1">
                  <a:lumMod val="75000"/>
                </a:schemeClr>
              </a:buClr>
              <a:buFont typeface="Arial" panose="020B0604020202020204" pitchFamily="34" charset="0"/>
              <a:buChar char="•"/>
            </a:pPr>
            <a:r>
              <a:rPr lang="it-IT" sz="1200" dirty="0" err="1"/>
              <a:t>Switching</a:t>
            </a:r>
            <a:r>
              <a:rPr lang="it-IT" sz="1200" dirty="0"/>
              <a:t> e </a:t>
            </a:r>
            <a:r>
              <a:rPr lang="it-IT" sz="1200" dirty="0" smtClean="0"/>
              <a:t>voltura</a:t>
            </a:r>
          </a:p>
          <a:p>
            <a:pPr marL="285750" indent="-285750">
              <a:buClr>
                <a:schemeClr val="accent1">
                  <a:lumMod val="75000"/>
                </a:schemeClr>
              </a:buClr>
              <a:buFont typeface="Arial" panose="020B0604020202020204" pitchFamily="34" charset="0"/>
              <a:buChar char="•"/>
            </a:pPr>
            <a:r>
              <a:rPr lang="it-IT" sz="1200" dirty="0"/>
              <a:t>Disciplina del Dispacciamento </a:t>
            </a:r>
            <a:r>
              <a:rPr lang="it-IT" sz="1200" dirty="0" smtClean="0"/>
              <a:t>(TIDISP)</a:t>
            </a:r>
          </a:p>
          <a:p>
            <a:pPr marL="285750" indent="-285750">
              <a:buClr>
                <a:schemeClr val="accent1">
                  <a:lumMod val="75000"/>
                </a:schemeClr>
              </a:buClr>
              <a:buFont typeface="Arial" panose="020B0604020202020204" pitchFamily="34" charset="0"/>
              <a:buChar char="•"/>
            </a:pPr>
            <a:r>
              <a:rPr lang="it-IT" sz="1200" dirty="0"/>
              <a:t>Garanzie richiesta da </a:t>
            </a:r>
            <a:r>
              <a:rPr lang="it-IT" sz="1200" dirty="0" smtClean="0"/>
              <a:t>Terna e CADE</a:t>
            </a:r>
          </a:p>
          <a:p>
            <a:pPr marL="285750" indent="-285750">
              <a:buClr>
                <a:schemeClr val="accent1">
                  <a:lumMod val="75000"/>
                </a:schemeClr>
              </a:buClr>
              <a:buFont typeface="Arial" panose="020B0604020202020204" pitchFamily="34" charset="0"/>
              <a:buChar char="•"/>
            </a:pPr>
            <a:r>
              <a:rPr lang="it-IT" sz="1200" dirty="0" smtClean="0"/>
              <a:t>Fatturazione </a:t>
            </a:r>
            <a:r>
              <a:rPr lang="it-IT" sz="1200" dirty="0"/>
              <a:t>di periodo ai </a:t>
            </a:r>
            <a:r>
              <a:rPr lang="it-IT" sz="1200" dirty="0" smtClean="0"/>
              <a:t>clienti</a:t>
            </a:r>
          </a:p>
          <a:p>
            <a:pPr marL="285750" indent="-285750">
              <a:buClr>
                <a:schemeClr val="accent1">
                  <a:lumMod val="75000"/>
                </a:schemeClr>
              </a:buClr>
              <a:buFont typeface="Arial" panose="020B0604020202020204" pitchFamily="34" charset="0"/>
              <a:buChar char="•"/>
            </a:pPr>
            <a:r>
              <a:rPr lang="it-IT" sz="1200" dirty="0"/>
              <a:t>Regolazione della </a:t>
            </a:r>
            <a:r>
              <a:rPr lang="it-IT" sz="1200" dirty="0" smtClean="0"/>
              <a:t>qualità (mutamento TIQE per intercettare ridotti tempi riparazione guasti/verifica livelli tensione)</a:t>
            </a:r>
          </a:p>
        </p:txBody>
      </p:sp>
    </p:spTree>
    <p:extLst>
      <p:ext uri="{BB962C8B-B14F-4D97-AF65-F5344CB8AC3E}">
        <p14:creationId xmlns:p14="http://schemas.microsoft.com/office/powerpoint/2010/main" xmlns="" val="35130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vantaggio dei contatori 2G (2/3)</a:t>
            </a:r>
          </a:p>
        </p:txBody>
      </p:sp>
      <p:pic>
        <p:nvPicPr>
          <p:cNvPr id="2" name="Immagine 1"/>
          <p:cNvPicPr>
            <a:picLocks noChangeAspect="1"/>
          </p:cNvPicPr>
          <p:nvPr/>
        </p:nvPicPr>
        <p:blipFill>
          <a:blip r:embed="rId3"/>
          <a:stretch>
            <a:fillRect/>
          </a:stretch>
        </p:blipFill>
        <p:spPr>
          <a:xfrm>
            <a:off x="146649" y="677638"/>
            <a:ext cx="4411980" cy="2670810"/>
          </a:xfrm>
          <a:prstGeom prst="rect">
            <a:avLst/>
          </a:prstGeom>
        </p:spPr>
      </p:pic>
      <p:pic>
        <p:nvPicPr>
          <p:cNvPr id="6" name="Immagine 5"/>
          <p:cNvPicPr>
            <a:picLocks noChangeAspect="1"/>
          </p:cNvPicPr>
          <p:nvPr/>
        </p:nvPicPr>
        <p:blipFill>
          <a:blip r:embed="rId4"/>
          <a:stretch>
            <a:fillRect/>
          </a:stretch>
        </p:blipFill>
        <p:spPr>
          <a:xfrm>
            <a:off x="192369" y="3496308"/>
            <a:ext cx="4366260" cy="2670810"/>
          </a:xfrm>
          <a:prstGeom prst="rect">
            <a:avLst/>
          </a:prstGeom>
        </p:spPr>
      </p:pic>
      <p:pic>
        <p:nvPicPr>
          <p:cNvPr id="8" name="Immagine 7"/>
          <p:cNvPicPr>
            <a:picLocks noChangeAspect="1"/>
          </p:cNvPicPr>
          <p:nvPr/>
        </p:nvPicPr>
        <p:blipFill>
          <a:blip r:embed="rId5"/>
          <a:stretch>
            <a:fillRect/>
          </a:stretch>
        </p:blipFill>
        <p:spPr>
          <a:xfrm>
            <a:off x="4627131" y="677638"/>
            <a:ext cx="4396740" cy="2644140"/>
          </a:xfrm>
          <a:prstGeom prst="rect">
            <a:avLst/>
          </a:prstGeom>
        </p:spPr>
      </p:pic>
    </p:spTree>
    <p:extLst>
      <p:ext uri="{BB962C8B-B14F-4D97-AF65-F5344CB8AC3E}">
        <p14:creationId xmlns:p14="http://schemas.microsoft.com/office/powerpoint/2010/main" xmlns="" val="450794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4"/>
          </p:nvPr>
        </p:nvSpPr>
        <p:spPr>
          <a:xfrm>
            <a:off x="1282721" y="4843189"/>
            <a:ext cx="7704136" cy="4804826"/>
          </a:xfrm>
        </p:spPr>
        <p:txBody>
          <a:bodyPr/>
          <a:lstStyle/>
          <a:p>
            <a:pPr marL="285750" indent="-285750" algn="just">
              <a:buFont typeface="Arial" panose="020B0604020202020204" pitchFamily="34" charset="0"/>
              <a:buChar char="•"/>
            </a:pPr>
            <a:endParaRPr lang="it-IT" sz="1600" dirty="0" smtClean="0"/>
          </a:p>
          <a:p>
            <a:pPr algn="just"/>
            <a:endParaRPr lang="it-IT" sz="1600" dirty="0"/>
          </a:p>
          <a:p>
            <a:pPr algn="just"/>
            <a:endParaRPr lang="it-IT" sz="1600" dirty="0"/>
          </a:p>
          <a:p>
            <a:pPr algn="just"/>
            <a:endParaRPr lang="it-IT" sz="1600" dirty="0"/>
          </a:p>
          <a:p>
            <a:pPr algn="just"/>
            <a:endParaRPr lang="it-IT" sz="1600" dirty="0"/>
          </a:p>
          <a:p>
            <a:pPr algn="just"/>
            <a:endParaRPr lang="it-IT" sz="1600" i="1" dirty="0" smtClean="0"/>
          </a:p>
        </p:txBody>
      </p:sp>
      <p:sp>
        <p:nvSpPr>
          <p:cNvPr id="5" name="Segnaposto testo 4"/>
          <p:cNvSpPr>
            <a:spLocks noGrp="1"/>
          </p:cNvSpPr>
          <p:nvPr>
            <p:ph type="body" sz="quarter" idx="15"/>
          </p:nvPr>
        </p:nvSpPr>
        <p:spPr>
          <a:xfrm>
            <a:off x="719148" y="482601"/>
            <a:ext cx="7704136" cy="488961"/>
          </a:xfrm>
        </p:spPr>
        <p:txBody>
          <a:bodyPr vert="horz" lIns="0" tIns="0" rIns="0" bIns="0" anchor="t" anchorCtr="0"/>
          <a:lstStyle/>
          <a:p>
            <a:pPr>
              <a:spcBef>
                <a:spcPts val="0"/>
              </a:spcBef>
            </a:pPr>
            <a:r>
              <a:rPr lang="it-IT" sz="2400" b="1" dirty="0">
                <a:solidFill>
                  <a:schemeClr val="accent1">
                    <a:lumMod val="75000"/>
                  </a:schemeClr>
                </a:solidFill>
              </a:rPr>
              <a:t>Agenda</a:t>
            </a:r>
          </a:p>
        </p:txBody>
      </p:sp>
      <p:sp>
        <p:nvSpPr>
          <p:cNvPr id="6" name="Segnaposto testo 3"/>
          <p:cNvSpPr>
            <a:spLocks noGrp="1"/>
          </p:cNvSpPr>
          <p:nvPr>
            <p:ph type="body" sz="quarter" idx="14"/>
          </p:nvPr>
        </p:nvSpPr>
        <p:spPr>
          <a:xfrm>
            <a:off x="719148" y="1243762"/>
            <a:ext cx="7704136" cy="4620574"/>
          </a:xfrm>
        </p:spPr>
        <p:txBody>
          <a:bodyPr vert="horz" lIns="0" tIns="0" rIns="0" bIns="0"/>
          <a:lstStyle/>
          <a:p>
            <a:pPr marL="342900" indent="-342900">
              <a:buClr>
                <a:schemeClr val="accent1">
                  <a:lumMod val="75000"/>
                </a:schemeClr>
              </a:buClr>
              <a:buFont typeface="Arial" panose="020B0604020202020204" pitchFamily="34" charset="0"/>
              <a:buChar char="•"/>
            </a:pPr>
            <a:r>
              <a:rPr lang="it-IT" sz="1600" dirty="0" smtClean="0"/>
              <a:t>Lo </a:t>
            </a:r>
            <a:r>
              <a:rPr lang="it-IT" sz="1600" dirty="0" err="1" smtClean="0"/>
              <a:t>smart</a:t>
            </a:r>
            <a:r>
              <a:rPr lang="it-IT" sz="1600" dirty="0" smtClean="0"/>
              <a:t> </a:t>
            </a:r>
            <a:r>
              <a:rPr lang="it-IT" sz="1600" dirty="0" err="1" smtClean="0"/>
              <a:t>metering</a:t>
            </a:r>
            <a:r>
              <a:rPr lang="it-IT" sz="1600" dirty="0" smtClean="0"/>
              <a:t> in Italia vs EU</a:t>
            </a:r>
          </a:p>
          <a:p>
            <a:pPr marL="342900" indent="-342900">
              <a:buClr>
                <a:schemeClr val="accent1">
                  <a:lumMod val="75000"/>
                </a:schemeClr>
              </a:buClr>
              <a:buFont typeface="Arial" panose="020B0604020202020204" pitchFamily="34" charset="0"/>
              <a:buChar char="•"/>
            </a:pPr>
            <a:r>
              <a:rPr lang="it-IT" sz="1600" dirty="0" smtClean="0"/>
              <a:t>La tariffa parametrica – del</a:t>
            </a:r>
            <a:r>
              <a:rPr lang="it-IT" sz="1600" dirty="0"/>
              <a:t>. 654/2015/R/</a:t>
            </a:r>
            <a:r>
              <a:rPr lang="it-IT" sz="1600" dirty="0" err="1"/>
              <a:t>eel</a:t>
            </a:r>
            <a:endParaRPr lang="it-IT" sz="1600" dirty="0" smtClean="0"/>
          </a:p>
          <a:p>
            <a:pPr marL="342900" indent="-342900">
              <a:buClr>
                <a:schemeClr val="accent1">
                  <a:lumMod val="75000"/>
                </a:schemeClr>
              </a:buClr>
              <a:buFont typeface="Arial" panose="020B0604020202020204" pitchFamily="34" charset="0"/>
              <a:buChar char="•"/>
            </a:pPr>
            <a:r>
              <a:rPr lang="it-IT" sz="1600" dirty="0" smtClean="0"/>
              <a:t>Le </a:t>
            </a:r>
            <a:r>
              <a:rPr lang="it-IT" sz="1600" dirty="0"/>
              <a:t>Specifiche Tecniche dei contatori 2G – del. </a:t>
            </a:r>
            <a:r>
              <a:rPr lang="it-IT" sz="1600" dirty="0" smtClean="0"/>
              <a:t>87/2016/R/</a:t>
            </a:r>
            <a:r>
              <a:rPr lang="it-IT" sz="1600" dirty="0" err="1" smtClean="0"/>
              <a:t>eel</a:t>
            </a:r>
            <a:endParaRPr lang="it-IT" sz="1600" dirty="0" smtClean="0"/>
          </a:p>
          <a:p>
            <a:pPr marL="342900" indent="-342900">
              <a:buClr>
                <a:schemeClr val="accent1">
                  <a:lumMod val="75000"/>
                </a:schemeClr>
              </a:buClr>
              <a:buFont typeface="Arial" panose="020B0604020202020204" pitchFamily="34" charset="0"/>
              <a:buChar char="•"/>
            </a:pPr>
            <a:r>
              <a:rPr lang="it-IT" sz="1600" dirty="0" smtClean="0"/>
              <a:t>I </a:t>
            </a:r>
            <a:r>
              <a:rPr lang="it-IT" sz="1600" dirty="0"/>
              <a:t>vantaggi dei contatori 2G – DCO 468/2016/R/</a:t>
            </a:r>
            <a:r>
              <a:rPr lang="it-IT" sz="1600" dirty="0" err="1"/>
              <a:t>eel</a:t>
            </a:r>
            <a:endParaRPr lang="it-IT" sz="1600" dirty="0"/>
          </a:p>
          <a:p>
            <a:pPr marL="342900" indent="-342900">
              <a:buClr>
                <a:schemeClr val="accent1">
                  <a:lumMod val="75000"/>
                </a:schemeClr>
              </a:buClr>
              <a:buFont typeface="Arial" panose="020B0604020202020204" pitchFamily="34" charset="0"/>
              <a:buChar char="•"/>
            </a:pPr>
            <a:r>
              <a:rPr lang="it-IT" sz="1600" dirty="0" smtClean="0"/>
              <a:t>Il Piano di </a:t>
            </a:r>
            <a:r>
              <a:rPr lang="it-IT" sz="1600" dirty="0" err="1" smtClean="0"/>
              <a:t>roll</a:t>
            </a:r>
            <a:r>
              <a:rPr lang="it-IT" sz="1600" dirty="0" smtClean="0"/>
              <a:t>-out di e-distribuzione</a:t>
            </a:r>
          </a:p>
          <a:p>
            <a:pPr marL="342900" indent="-342900">
              <a:buClr>
                <a:schemeClr val="accent1">
                  <a:lumMod val="75000"/>
                </a:schemeClr>
              </a:buClr>
              <a:buFont typeface="Arial" panose="020B0604020202020204" pitchFamily="34" charset="0"/>
              <a:buChar char="•"/>
            </a:pPr>
            <a:r>
              <a:rPr lang="it-IT" sz="1600" dirty="0" smtClean="0"/>
              <a:t>Prima configurazione e messa in servizio – del. 229/2017/R/</a:t>
            </a:r>
            <a:r>
              <a:rPr lang="it-IT" sz="1600" dirty="0" err="1" smtClean="0"/>
              <a:t>eel</a:t>
            </a:r>
            <a:endParaRPr lang="it-IT" sz="1600" dirty="0" smtClean="0"/>
          </a:p>
          <a:p>
            <a:pPr marL="342900" indent="-342900">
              <a:buClr>
                <a:schemeClr val="accent1">
                  <a:lumMod val="75000"/>
                </a:schemeClr>
              </a:buClr>
              <a:buFont typeface="Arial" panose="020B0604020202020204" pitchFamily="34" charset="0"/>
              <a:buChar char="•"/>
            </a:pPr>
            <a:r>
              <a:rPr lang="it-IT" sz="1600" dirty="0" smtClean="0"/>
              <a:t>Obblighi di rilevazione e messa a disposizione dei dati di misura – del. 248/2017/R/</a:t>
            </a:r>
            <a:r>
              <a:rPr lang="it-IT" sz="1600" dirty="0" err="1" smtClean="0"/>
              <a:t>eel</a:t>
            </a:r>
            <a:r>
              <a:rPr lang="it-IT" sz="1600" dirty="0" smtClean="0"/>
              <a:t> &amp; Specifiche Tecniche SII</a:t>
            </a:r>
          </a:p>
          <a:p>
            <a:pPr marL="342900" indent="-342900">
              <a:buClr>
                <a:schemeClr val="accent1">
                  <a:lumMod val="75000"/>
                </a:schemeClr>
              </a:buClr>
              <a:buFont typeface="Arial" panose="020B0604020202020204" pitchFamily="34" charset="0"/>
              <a:buChar char="•"/>
            </a:pPr>
            <a:r>
              <a:rPr lang="it-IT" sz="1600" dirty="0" smtClean="0"/>
              <a:t>Evoluzione verso la versione 2.1 – del. 289/2017/R/</a:t>
            </a:r>
            <a:r>
              <a:rPr lang="it-IT" sz="1600" dirty="0" err="1" smtClean="0"/>
              <a:t>eel</a:t>
            </a:r>
            <a:endParaRPr lang="it-IT" sz="1600" dirty="0" smtClean="0"/>
          </a:p>
          <a:p>
            <a:pPr marL="342900" indent="-342900">
              <a:buClr>
                <a:schemeClr val="accent1">
                  <a:lumMod val="75000"/>
                </a:schemeClr>
              </a:buClr>
              <a:buFont typeface="Arial" panose="020B0604020202020204" pitchFamily="34" charset="0"/>
              <a:buChar char="•"/>
            </a:pPr>
            <a:r>
              <a:rPr lang="it-IT" sz="1600" dirty="0" smtClean="0"/>
              <a:t>Applicazione del trattamento orario – del. 700/2017/R/</a:t>
            </a:r>
            <a:r>
              <a:rPr lang="it-IT" sz="1600" dirty="0" err="1" smtClean="0"/>
              <a:t>eel</a:t>
            </a:r>
            <a:endParaRPr lang="it-IT" sz="1600" dirty="0"/>
          </a:p>
          <a:p>
            <a:pPr>
              <a:buClr>
                <a:schemeClr val="accent1">
                  <a:lumMod val="75000"/>
                </a:schemeClr>
              </a:buClr>
            </a:pPr>
            <a:endParaRPr lang="it-IT" sz="1600" dirty="0" smtClean="0"/>
          </a:p>
          <a:p>
            <a:pPr>
              <a:buClr>
                <a:schemeClr val="accent1">
                  <a:lumMod val="75000"/>
                </a:schemeClr>
              </a:buClr>
            </a:pPr>
            <a:endParaRPr lang="it-IT" sz="1600" dirty="0" smtClean="0"/>
          </a:p>
          <a:p>
            <a:pPr marL="342900" indent="-342900">
              <a:buClr>
                <a:schemeClr val="accent1">
                  <a:lumMod val="75000"/>
                </a:schemeClr>
              </a:buClr>
              <a:buFont typeface="Arial" panose="020B0604020202020204" pitchFamily="34" charset="0"/>
              <a:buChar char="•"/>
            </a:pPr>
            <a:r>
              <a:rPr lang="it-IT" sz="1600" dirty="0" smtClean="0"/>
              <a:t>Sperimentazioni 2G e sinergie tra Imprese</a:t>
            </a:r>
            <a:endParaRPr lang="it-IT" sz="1600" dirty="0"/>
          </a:p>
          <a:p>
            <a:pPr marL="342900" indent="-342900">
              <a:buClr>
                <a:schemeClr val="accent1">
                  <a:lumMod val="75000"/>
                </a:schemeClr>
              </a:buClr>
              <a:buFont typeface="Arial" panose="020B0604020202020204" pitchFamily="34" charset="0"/>
              <a:buChar char="•"/>
            </a:pPr>
            <a:r>
              <a:rPr lang="it-IT" sz="1600" dirty="0" smtClean="0"/>
              <a:t>Approvvigionamento contatori</a:t>
            </a:r>
          </a:p>
          <a:p>
            <a:pPr marL="342900" indent="-342900">
              <a:buClr>
                <a:schemeClr val="accent1">
                  <a:lumMod val="75000"/>
                </a:schemeClr>
              </a:buClr>
              <a:buFont typeface="Arial" panose="020B0604020202020204" pitchFamily="34" charset="0"/>
              <a:buChar char="•"/>
            </a:pPr>
            <a:r>
              <a:rPr lang="it-IT" sz="1600" dirty="0" smtClean="0"/>
              <a:t>Il </a:t>
            </a:r>
            <a:r>
              <a:rPr lang="it-IT" sz="1600" dirty="0" err="1" smtClean="0"/>
              <a:t>GdL</a:t>
            </a:r>
            <a:r>
              <a:rPr lang="it-IT" sz="1600" dirty="0" smtClean="0"/>
              <a:t> Interoperabilità</a:t>
            </a:r>
            <a:endParaRPr lang="it-IT" sz="1600" dirty="0"/>
          </a:p>
          <a:p>
            <a:pPr marL="342900" indent="-342900">
              <a:buClr>
                <a:schemeClr val="accent1">
                  <a:lumMod val="75000"/>
                </a:schemeClr>
              </a:buClr>
              <a:buFont typeface="Arial" panose="020B0604020202020204" pitchFamily="34" charset="0"/>
              <a:buChar char="•"/>
            </a:pPr>
            <a:endParaRPr lang="it-IT" sz="2000" dirty="0"/>
          </a:p>
          <a:p>
            <a:pPr marL="342900" indent="-342900">
              <a:buClr>
                <a:schemeClr val="accent1">
                  <a:lumMod val="75000"/>
                </a:schemeClr>
              </a:buClr>
              <a:buFont typeface="Arial" panose="020B0604020202020204" pitchFamily="34" charset="0"/>
              <a:buChar char="•"/>
            </a:pPr>
            <a:endParaRPr lang="it-IT" sz="2000" dirty="0"/>
          </a:p>
          <a:p>
            <a:pPr marL="342900" indent="-342900">
              <a:buClr>
                <a:schemeClr val="accent1">
                  <a:lumMod val="75000"/>
                </a:schemeClr>
              </a:buClr>
              <a:buFont typeface="Arial" panose="020B0604020202020204" pitchFamily="34" charset="0"/>
              <a:buChar char="•"/>
            </a:pPr>
            <a:endParaRPr lang="it-IT" sz="2000" dirty="0"/>
          </a:p>
        </p:txBody>
      </p:sp>
      <p:sp>
        <p:nvSpPr>
          <p:cNvPr id="7" name="Segnaposto testo 4"/>
          <p:cNvSpPr>
            <a:spLocks noGrp="1"/>
          </p:cNvSpPr>
          <p:nvPr>
            <p:ph type="body" sz="quarter" idx="15"/>
          </p:nvPr>
        </p:nvSpPr>
        <p:spPr>
          <a:xfrm>
            <a:off x="719148" y="918545"/>
            <a:ext cx="7704136" cy="488961"/>
          </a:xfrm>
        </p:spPr>
        <p:txBody>
          <a:bodyPr/>
          <a:lstStyle/>
          <a:p>
            <a:pPr>
              <a:spcBef>
                <a:spcPts val="0"/>
              </a:spcBef>
            </a:pPr>
            <a:r>
              <a:rPr lang="it-IT" sz="2000" dirty="0" smtClean="0">
                <a:solidFill>
                  <a:schemeClr val="accent1">
                    <a:lumMod val="75000"/>
                  </a:schemeClr>
                </a:solidFill>
              </a:rPr>
              <a:t>La regolazione</a:t>
            </a:r>
            <a:endParaRPr lang="it-IT" sz="1100" baseline="-25000" dirty="0">
              <a:solidFill>
                <a:schemeClr val="accent1">
                  <a:lumMod val="75000"/>
                </a:schemeClr>
              </a:solidFill>
            </a:endParaRPr>
          </a:p>
        </p:txBody>
      </p:sp>
      <p:sp>
        <p:nvSpPr>
          <p:cNvPr id="8" name="Segnaposto testo 4"/>
          <p:cNvSpPr>
            <a:spLocks noGrp="1"/>
          </p:cNvSpPr>
          <p:nvPr>
            <p:ph type="body" sz="quarter" idx="15"/>
          </p:nvPr>
        </p:nvSpPr>
        <p:spPr>
          <a:xfrm>
            <a:off x="719148" y="4352494"/>
            <a:ext cx="7704136" cy="488961"/>
          </a:xfrm>
        </p:spPr>
        <p:txBody>
          <a:bodyPr vert="horz" lIns="0" tIns="0" rIns="0" bIns="0" anchor="t" anchorCtr="0"/>
          <a:lstStyle/>
          <a:p>
            <a:pPr>
              <a:spcBef>
                <a:spcPts val="0"/>
              </a:spcBef>
            </a:pPr>
            <a:r>
              <a:rPr lang="it-IT" sz="2000" dirty="0" smtClean="0">
                <a:solidFill>
                  <a:schemeClr val="accent1">
                    <a:lumMod val="75000"/>
                  </a:schemeClr>
                </a:solidFill>
              </a:rPr>
              <a:t>Le prossime sfide per le cooperative</a:t>
            </a:r>
            <a:endParaRPr lang="it-IT" sz="2000" dirty="0">
              <a:solidFill>
                <a:schemeClr val="accent1">
                  <a:lumMod val="75000"/>
                </a:schemeClr>
              </a:solidFill>
            </a:endParaRPr>
          </a:p>
        </p:txBody>
      </p:sp>
    </p:spTree>
    <p:extLst>
      <p:ext uri="{BB962C8B-B14F-4D97-AF65-F5344CB8AC3E}">
        <p14:creationId xmlns:p14="http://schemas.microsoft.com/office/powerpoint/2010/main" xmlns="" val="243975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vantaggio dei contatori 2G (3/3) </a:t>
            </a:r>
          </a:p>
        </p:txBody>
      </p:sp>
      <p:pic>
        <p:nvPicPr>
          <p:cNvPr id="3" name="Immagine 2"/>
          <p:cNvPicPr>
            <a:picLocks noChangeAspect="1"/>
          </p:cNvPicPr>
          <p:nvPr/>
        </p:nvPicPr>
        <p:blipFill>
          <a:blip r:embed="rId3"/>
          <a:stretch>
            <a:fillRect/>
          </a:stretch>
        </p:blipFill>
        <p:spPr>
          <a:xfrm>
            <a:off x="4605788" y="727223"/>
            <a:ext cx="4385310" cy="2583180"/>
          </a:xfrm>
          <a:prstGeom prst="rect">
            <a:avLst/>
          </a:prstGeom>
        </p:spPr>
      </p:pic>
      <p:pic>
        <p:nvPicPr>
          <p:cNvPr id="4" name="Immagine 3"/>
          <p:cNvPicPr>
            <a:picLocks noChangeAspect="1"/>
          </p:cNvPicPr>
          <p:nvPr/>
        </p:nvPicPr>
        <p:blipFill>
          <a:blip r:embed="rId4"/>
          <a:stretch>
            <a:fillRect/>
          </a:stretch>
        </p:blipFill>
        <p:spPr>
          <a:xfrm>
            <a:off x="115193" y="3553237"/>
            <a:ext cx="4381500" cy="2834640"/>
          </a:xfrm>
          <a:prstGeom prst="rect">
            <a:avLst/>
          </a:prstGeom>
        </p:spPr>
      </p:pic>
      <p:pic>
        <p:nvPicPr>
          <p:cNvPr id="9" name="Immagine 8"/>
          <p:cNvPicPr>
            <a:picLocks noChangeAspect="1"/>
          </p:cNvPicPr>
          <p:nvPr/>
        </p:nvPicPr>
        <p:blipFill>
          <a:blip r:embed="rId5"/>
          <a:stretch>
            <a:fillRect/>
          </a:stretch>
        </p:blipFill>
        <p:spPr>
          <a:xfrm>
            <a:off x="115193" y="705369"/>
            <a:ext cx="4381500" cy="2644140"/>
          </a:xfrm>
          <a:prstGeom prst="rect">
            <a:avLst/>
          </a:prstGeom>
        </p:spPr>
      </p:pic>
    </p:spTree>
    <p:extLst>
      <p:ext uri="{BB962C8B-B14F-4D97-AF65-F5344CB8AC3E}">
        <p14:creationId xmlns:p14="http://schemas.microsoft.com/office/powerpoint/2010/main" xmlns="" val="3804972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piano di </a:t>
            </a:r>
            <a:r>
              <a:rPr lang="it-IT" sz="2400" b="1" dirty="0" err="1" smtClean="0">
                <a:solidFill>
                  <a:schemeClr val="accent1">
                    <a:lumMod val="75000"/>
                  </a:schemeClr>
                </a:solidFill>
              </a:rPr>
              <a:t>roll</a:t>
            </a:r>
            <a:r>
              <a:rPr lang="it-IT" sz="2400" b="1" dirty="0" smtClean="0">
                <a:solidFill>
                  <a:schemeClr val="accent1">
                    <a:lumMod val="75000"/>
                  </a:schemeClr>
                </a:solidFill>
              </a:rPr>
              <a:t>-out di e-distribuzione – posa contatori</a:t>
            </a:r>
          </a:p>
        </p:txBody>
      </p:sp>
      <p:pic>
        <p:nvPicPr>
          <p:cNvPr id="2" name="Immagine 1"/>
          <p:cNvPicPr>
            <a:picLocks noChangeAspect="1"/>
          </p:cNvPicPr>
          <p:nvPr/>
        </p:nvPicPr>
        <p:blipFill>
          <a:blip r:embed="rId3"/>
          <a:stretch>
            <a:fillRect/>
          </a:stretch>
        </p:blipFill>
        <p:spPr>
          <a:xfrm>
            <a:off x="2295384" y="601602"/>
            <a:ext cx="5894070" cy="3120390"/>
          </a:xfrm>
          <a:prstGeom prst="rect">
            <a:avLst/>
          </a:prstGeom>
        </p:spPr>
      </p:pic>
      <p:pic>
        <p:nvPicPr>
          <p:cNvPr id="3" name="Immagine 2"/>
          <p:cNvPicPr>
            <a:picLocks noChangeAspect="1"/>
          </p:cNvPicPr>
          <p:nvPr/>
        </p:nvPicPr>
        <p:blipFill>
          <a:blip r:embed="rId4"/>
          <a:stretch>
            <a:fillRect/>
          </a:stretch>
        </p:blipFill>
        <p:spPr>
          <a:xfrm>
            <a:off x="2278314" y="3608743"/>
            <a:ext cx="5377815" cy="3177540"/>
          </a:xfrm>
          <a:prstGeom prst="rect">
            <a:avLst/>
          </a:prstGeom>
        </p:spPr>
      </p:pic>
      <p:pic>
        <p:nvPicPr>
          <p:cNvPr id="6" name="Immagine 5"/>
          <p:cNvPicPr>
            <a:picLocks noChangeAspect="1"/>
          </p:cNvPicPr>
          <p:nvPr/>
        </p:nvPicPr>
        <p:blipFill>
          <a:blip r:embed="rId5"/>
          <a:stretch>
            <a:fillRect/>
          </a:stretch>
        </p:blipFill>
        <p:spPr>
          <a:xfrm>
            <a:off x="215151" y="1610286"/>
            <a:ext cx="1988820" cy="2903220"/>
          </a:xfrm>
          <a:prstGeom prst="rect">
            <a:avLst/>
          </a:prstGeom>
        </p:spPr>
      </p:pic>
    </p:spTree>
    <p:extLst>
      <p:ext uri="{BB962C8B-B14F-4D97-AF65-F5344CB8AC3E}">
        <p14:creationId xmlns:p14="http://schemas.microsoft.com/office/powerpoint/2010/main" xmlns="" val="1670996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piano di </a:t>
            </a:r>
            <a:r>
              <a:rPr lang="it-IT" sz="2400" b="1" dirty="0" err="1" smtClean="0">
                <a:solidFill>
                  <a:schemeClr val="accent1">
                    <a:lumMod val="75000"/>
                  </a:schemeClr>
                </a:solidFill>
              </a:rPr>
              <a:t>roll</a:t>
            </a:r>
            <a:r>
              <a:rPr lang="it-IT" sz="2400" b="1" dirty="0" smtClean="0">
                <a:solidFill>
                  <a:schemeClr val="accent1">
                    <a:lumMod val="75000"/>
                  </a:schemeClr>
                </a:solidFill>
              </a:rPr>
              <a:t>-out di e-distribuzione – impatti tariffari</a:t>
            </a:r>
          </a:p>
        </p:txBody>
      </p:sp>
      <p:pic>
        <p:nvPicPr>
          <p:cNvPr id="4" name="Immagine 3"/>
          <p:cNvPicPr>
            <a:picLocks noChangeAspect="1"/>
          </p:cNvPicPr>
          <p:nvPr/>
        </p:nvPicPr>
        <p:blipFill>
          <a:blip r:embed="rId3"/>
          <a:stretch>
            <a:fillRect/>
          </a:stretch>
        </p:blipFill>
        <p:spPr>
          <a:xfrm>
            <a:off x="1317086" y="822206"/>
            <a:ext cx="6307455" cy="2200275"/>
          </a:xfrm>
          <a:prstGeom prst="rect">
            <a:avLst/>
          </a:prstGeom>
        </p:spPr>
      </p:pic>
      <p:pic>
        <p:nvPicPr>
          <p:cNvPr id="6" name="Immagine 5"/>
          <p:cNvPicPr>
            <a:picLocks noChangeAspect="1"/>
          </p:cNvPicPr>
          <p:nvPr/>
        </p:nvPicPr>
        <p:blipFill>
          <a:blip r:embed="rId4"/>
          <a:stretch>
            <a:fillRect/>
          </a:stretch>
        </p:blipFill>
        <p:spPr>
          <a:xfrm>
            <a:off x="247415" y="3201553"/>
            <a:ext cx="6340793" cy="2740343"/>
          </a:xfrm>
          <a:prstGeom prst="rect">
            <a:avLst/>
          </a:prstGeom>
        </p:spPr>
      </p:pic>
      <p:sp>
        <p:nvSpPr>
          <p:cNvPr id="7" name="Rettangolo 6"/>
          <p:cNvSpPr/>
          <p:nvPr/>
        </p:nvSpPr>
        <p:spPr>
          <a:xfrm>
            <a:off x="6588208" y="3602794"/>
            <a:ext cx="2529914" cy="2508379"/>
          </a:xfrm>
          <a:prstGeom prst="rect">
            <a:avLst/>
          </a:prstGeom>
        </p:spPr>
        <p:txBody>
          <a:bodyPr wrap="square">
            <a:spAutoFit/>
          </a:bodyPr>
          <a:lstStyle/>
          <a:p>
            <a:pPr>
              <a:buClr>
                <a:schemeClr val="accent1">
                  <a:lumMod val="75000"/>
                </a:schemeClr>
              </a:buClr>
            </a:pPr>
            <a:r>
              <a:rPr lang="it-IT" sz="1100" dirty="0" smtClean="0">
                <a:solidFill>
                  <a:srgbClr val="FF0000"/>
                </a:solidFill>
              </a:rPr>
              <a:t>Curva </a:t>
            </a:r>
            <a:r>
              <a:rPr lang="it-IT" sz="1100" dirty="0">
                <a:solidFill>
                  <a:srgbClr val="FF0000"/>
                </a:solidFill>
              </a:rPr>
              <a:t>rossa </a:t>
            </a:r>
            <a:r>
              <a:rPr lang="it-IT" sz="1100" dirty="0"/>
              <a:t>= costo atteso </a:t>
            </a:r>
            <a:r>
              <a:rPr lang="it-IT" sz="1100" dirty="0" smtClean="0"/>
              <a:t>misuratore</a:t>
            </a:r>
          </a:p>
          <a:p>
            <a:pPr>
              <a:buClr>
                <a:schemeClr val="accent1">
                  <a:lumMod val="75000"/>
                </a:schemeClr>
              </a:buClr>
            </a:pPr>
            <a:endParaRPr lang="it-IT" sz="1100" dirty="0"/>
          </a:p>
          <a:p>
            <a:r>
              <a:rPr lang="it-IT" sz="1100" dirty="0" smtClean="0">
                <a:solidFill>
                  <a:schemeClr val="tx1">
                    <a:lumMod val="65000"/>
                    <a:lumOff val="35000"/>
                  </a:schemeClr>
                </a:solidFill>
              </a:rPr>
              <a:t>Curva </a:t>
            </a:r>
            <a:r>
              <a:rPr lang="it-IT" sz="1100" dirty="0">
                <a:solidFill>
                  <a:schemeClr val="tx1">
                    <a:lumMod val="65000"/>
                    <a:lumOff val="35000"/>
                  </a:schemeClr>
                </a:solidFill>
              </a:rPr>
              <a:t>grigia </a:t>
            </a:r>
            <a:r>
              <a:rPr lang="it-IT" sz="1100" dirty="0"/>
              <a:t>= rapporto tra il</a:t>
            </a:r>
          </a:p>
          <a:p>
            <a:r>
              <a:rPr lang="it-IT" sz="1100" dirty="0"/>
              <a:t>costo totale dei misuratori e il volume di misuratori di</a:t>
            </a:r>
          </a:p>
          <a:p>
            <a:r>
              <a:rPr lang="it-IT" sz="1100" dirty="0"/>
              <a:t>c.d. “prima messa in servizio”, pari ai misuratori </a:t>
            </a:r>
            <a:r>
              <a:rPr lang="it-IT" sz="1100" dirty="0" smtClean="0"/>
              <a:t>installati nell’anno </a:t>
            </a:r>
            <a:r>
              <a:rPr lang="it-IT" sz="1100" dirty="0"/>
              <a:t>al netto di quelli installati in sostituzione</a:t>
            </a:r>
          </a:p>
          <a:p>
            <a:r>
              <a:rPr lang="it-IT" sz="1100" dirty="0"/>
              <a:t>di misuratori 2G per guasto o altre </a:t>
            </a:r>
            <a:r>
              <a:rPr lang="it-IT" sz="1100" dirty="0" smtClean="0"/>
              <a:t>cause – serve a </a:t>
            </a:r>
            <a:r>
              <a:rPr lang="it-IT" sz="1100" dirty="0"/>
              <a:t>coprire i costi di investimento relativi ai </a:t>
            </a:r>
            <a:r>
              <a:rPr lang="it-IT" sz="1100" dirty="0" smtClean="0"/>
              <a:t>misuratori diversi </a:t>
            </a:r>
            <a:r>
              <a:rPr lang="it-IT" sz="1100" dirty="0"/>
              <a:t>da quelli di prima messa in servizio, per i quali</a:t>
            </a:r>
          </a:p>
          <a:p>
            <a:r>
              <a:rPr lang="it-IT" sz="1100" dirty="0"/>
              <a:t>non c’è riconoscimento </a:t>
            </a:r>
            <a:r>
              <a:rPr lang="it-IT" sz="1100" dirty="0" smtClean="0"/>
              <a:t>diretto</a:t>
            </a:r>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3171456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Prima configurazione e messa in servizio</a:t>
            </a:r>
          </a:p>
        </p:txBody>
      </p:sp>
      <p:sp>
        <p:nvSpPr>
          <p:cNvPr id="4" name="Rettangolo 3"/>
          <p:cNvSpPr/>
          <p:nvPr/>
        </p:nvSpPr>
        <p:spPr>
          <a:xfrm>
            <a:off x="175873" y="709400"/>
            <a:ext cx="8550607" cy="5047536"/>
          </a:xfrm>
          <a:prstGeom prst="rect">
            <a:avLst/>
          </a:prstGeom>
        </p:spPr>
        <p:txBody>
          <a:bodyPr wrap="square">
            <a:spAutoFit/>
          </a:bodyPr>
          <a:lstStyle/>
          <a:p>
            <a:pPr>
              <a:buClr>
                <a:schemeClr val="accent1">
                  <a:lumMod val="75000"/>
                </a:schemeClr>
              </a:buClr>
            </a:pPr>
            <a:r>
              <a:rPr lang="it-IT" sz="1400" dirty="0" smtClean="0"/>
              <a:t>PROVVEDIMENTO: </a:t>
            </a:r>
            <a:r>
              <a:rPr lang="it-IT" sz="1400" b="1" dirty="0"/>
              <a:t>delibera 229/2017/R/</a:t>
            </a:r>
            <a:r>
              <a:rPr lang="it-IT" sz="1400" b="1" dirty="0" err="1"/>
              <a:t>eel</a:t>
            </a:r>
            <a:r>
              <a:rPr lang="it-IT" sz="1400" b="1" dirty="0"/>
              <a:t> </a:t>
            </a:r>
            <a:r>
              <a:rPr lang="it-IT" sz="1400" dirty="0"/>
              <a:t>- 06 aprile 2017 che reca </a:t>
            </a:r>
            <a:r>
              <a:rPr lang="it-IT" sz="1400" dirty="0" smtClean="0"/>
              <a:t>disposizioni </a:t>
            </a:r>
            <a:r>
              <a:rPr lang="it-IT" sz="1400" dirty="0"/>
              <a:t>in merito alla prima configurazione dei misuratori 2G per la loro messa in servizio e relativi obblighi informativi a vantaggio dei clienti finali</a:t>
            </a:r>
          </a:p>
          <a:p>
            <a:pPr>
              <a:buClr>
                <a:schemeClr val="accent1">
                  <a:lumMod val="75000"/>
                </a:schemeClr>
              </a:buClr>
            </a:pPr>
            <a:r>
              <a:rPr lang="it-IT" sz="1400" dirty="0" smtClean="0"/>
              <a:t> </a:t>
            </a:r>
            <a:endParaRPr lang="it-IT" sz="1400" i="1" dirty="0" smtClean="0"/>
          </a:p>
          <a:p>
            <a:pPr marL="285750" indent="-285750">
              <a:buClr>
                <a:schemeClr val="accent1">
                  <a:lumMod val="75000"/>
                </a:schemeClr>
              </a:buClr>
              <a:buFont typeface="Arial" panose="020B0604020202020204" pitchFamily="34" charset="0"/>
              <a:buChar char="•"/>
            </a:pPr>
            <a:r>
              <a:rPr lang="it-IT" sz="1400" i="1" dirty="0"/>
              <a:t>«stabilire che la </a:t>
            </a:r>
            <a:r>
              <a:rPr lang="it-IT" sz="1400" i="1" u="sng" dirty="0"/>
              <a:t>configurazione di default </a:t>
            </a:r>
            <a:r>
              <a:rPr lang="it-IT" sz="1400" i="1" dirty="0"/>
              <a:t>del misuratore 2G, messo in servizio ai sensi della deliberazione 646/2016/R/</a:t>
            </a:r>
            <a:r>
              <a:rPr lang="it-IT" sz="1400" i="1" dirty="0" err="1"/>
              <a:t>eel</a:t>
            </a:r>
            <a:r>
              <a:rPr lang="it-IT" sz="1400" i="1" dirty="0"/>
              <a:t> presso ciascun punto di prelievo non trattato orario, preveda:</a:t>
            </a:r>
          </a:p>
          <a:p>
            <a:pPr lvl="1">
              <a:buClr>
                <a:schemeClr val="accent1">
                  <a:lumMod val="75000"/>
                </a:schemeClr>
              </a:buClr>
            </a:pPr>
            <a:r>
              <a:rPr lang="it-IT" sz="1400" i="1" dirty="0"/>
              <a:t>a) i registri totalizzatori delle misure relative all’energia elettrica immessa e prelevata, attiva e reattiva, articolati secondo le vigenti fasce orarie ;</a:t>
            </a:r>
          </a:p>
          <a:p>
            <a:pPr lvl="1">
              <a:buClr>
                <a:schemeClr val="accent1">
                  <a:lumMod val="75000"/>
                </a:schemeClr>
              </a:buClr>
            </a:pPr>
            <a:r>
              <a:rPr lang="it-IT" sz="1400" i="1" dirty="0"/>
              <a:t>b) il valore massimo della potenza attiva media </a:t>
            </a:r>
            <a:r>
              <a:rPr lang="it-IT" sz="1400" i="1" dirty="0" err="1"/>
              <a:t>quartoraria</a:t>
            </a:r>
            <a:r>
              <a:rPr lang="it-IT" sz="1400" i="1" dirty="0"/>
              <a:t>, prelevata e/o immessa, e il valore della potenza istantanea prelevata, ai sensi della deliberazione 87/2016/R/</a:t>
            </a:r>
            <a:r>
              <a:rPr lang="it-IT" sz="1400" i="1" dirty="0" err="1"/>
              <a:t>eel</a:t>
            </a:r>
            <a:r>
              <a:rPr lang="it-IT" sz="1400" i="1" dirty="0"/>
              <a:t>;</a:t>
            </a:r>
          </a:p>
          <a:p>
            <a:pPr lvl="1">
              <a:buClr>
                <a:schemeClr val="accent1">
                  <a:lumMod val="75000"/>
                </a:schemeClr>
              </a:buClr>
            </a:pPr>
            <a:r>
              <a:rPr lang="it-IT" sz="1400" i="1" dirty="0"/>
              <a:t>c) l’inizio del periodo di </a:t>
            </a:r>
            <a:r>
              <a:rPr lang="it-IT" sz="1400" i="1" dirty="0" err="1"/>
              <a:t>freezing</a:t>
            </a:r>
            <a:r>
              <a:rPr lang="it-IT" sz="1400" i="1" dirty="0"/>
              <a:t> di cui alla medesima deliberazione 87/2016/R/</a:t>
            </a:r>
            <a:r>
              <a:rPr lang="it-IT" sz="1400" i="1" dirty="0" err="1"/>
              <a:t>eel</a:t>
            </a:r>
            <a:r>
              <a:rPr lang="it-IT" sz="1400" i="1" dirty="0"/>
              <a:t>, fissato il primo giorno di ciascun mese alle ore </a:t>
            </a:r>
            <a:r>
              <a:rPr lang="it-IT" sz="1400" i="1" dirty="0" smtClean="0"/>
              <a:t>00:00»</a:t>
            </a:r>
          </a:p>
          <a:p>
            <a:pPr lvl="1">
              <a:buClr>
                <a:schemeClr val="accent1">
                  <a:lumMod val="75000"/>
                </a:schemeClr>
              </a:buClr>
            </a:pPr>
            <a:endParaRPr lang="it-IT" sz="1400" i="1" dirty="0" smtClean="0"/>
          </a:p>
          <a:p>
            <a:pPr marL="285750" indent="-285750">
              <a:buClr>
                <a:schemeClr val="accent1">
                  <a:lumMod val="75000"/>
                </a:schemeClr>
              </a:buClr>
              <a:buFont typeface="Arial" panose="020B0604020202020204" pitchFamily="34" charset="0"/>
              <a:buChar char="•"/>
            </a:pPr>
            <a:r>
              <a:rPr lang="it-IT" sz="1400" i="1" dirty="0" smtClean="0"/>
              <a:t>«stabilire </a:t>
            </a:r>
            <a:r>
              <a:rPr lang="it-IT" sz="1400" i="1" dirty="0"/>
              <a:t>che la visualizzazione sul display del misuratore 2G preveda:</a:t>
            </a:r>
          </a:p>
          <a:p>
            <a:pPr lvl="1">
              <a:buClr>
                <a:schemeClr val="accent1">
                  <a:lumMod val="75000"/>
                </a:schemeClr>
              </a:buClr>
            </a:pPr>
            <a:r>
              <a:rPr lang="it-IT" sz="1400" i="1" dirty="0"/>
              <a:t>a) la potenza contrattuale impegnata e il gruppo PESSE, dal momento della sua messa in servizio;</a:t>
            </a:r>
          </a:p>
          <a:p>
            <a:pPr lvl="1">
              <a:buClr>
                <a:schemeClr val="accent1">
                  <a:lumMod val="75000"/>
                </a:schemeClr>
              </a:buClr>
            </a:pPr>
            <a:r>
              <a:rPr lang="it-IT" sz="1400" i="1" dirty="0"/>
              <a:t>b) il codice cliente, assegnato dal venditore corrente, al compimento di quanto previsto al livello [L-2.01] dell’Allegato B alla deliberazione </a:t>
            </a:r>
            <a:r>
              <a:rPr lang="it-IT" sz="1400" i="1" dirty="0" smtClean="0"/>
              <a:t>87/2016/R/</a:t>
            </a:r>
            <a:r>
              <a:rPr lang="it-IT" sz="1400" i="1" dirty="0" err="1" smtClean="0"/>
              <a:t>eel</a:t>
            </a:r>
            <a:r>
              <a:rPr lang="it-IT" sz="1400" i="1" dirty="0" smtClean="0"/>
              <a:t>»</a:t>
            </a:r>
          </a:p>
          <a:p>
            <a:pPr lvl="1">
              <a:buClr>
                <a:schemeClr val="accent1">
                  <a:lumMod val="75000"/>
                </a:schemeClr>
              </a:buClr>
            </a:pPr>
            <a:endParaRPr lang="it-IT" sz="1400" i="1" dirty="0" smtClean="0"/>
          </a:p>
          <a:p>
            <a:pPr marL="285750" indent="-285750">
              <a:buClr>
                <a:schemeClr val="accent1">
                  <a:lumMod val="75000"/>
                </a:schemeClr>
              </a:buClr>
              <a:buFont typeface="Arial" panose="020B0604020202020204" pitchFamily="34" charset="0"/>
              <a:buChar char="•"/>
            </a:pPr>
            <a:r>
              <a:rPr lang="it-IT" sz="1400" i="1" dirty="0" smtClean="0"/>
              <a:t>«</a:t>
            </a:r>
            <a:r>
              <a:rPr lang="it-IT" sz="1400" i="1" dirty="0"/>
              <a:t>stabilire che le imprese di vendita siano tenute a riportare, ai sensi dell’articolo 10 dell’Allegato A alla deliberazione </a:t>
            </a:r>
            <a:r>
              <a:rPr lang="it-IT" sz="1400" i="1" dirty="0" smtClean="0"/>
              <a:t>501/2014/R/</a:t>
            </a:r>
            <a:r>
              <a:rPr lang="it-IT" sz="1400" i="1" dirty="0" err="1" smtClean="0"/>
              <a:t>com</a:t>
            </a:r>
            <a:r>
              <a:rPr lang="it-IT" sz="1400" i="1" dirty="0" smtClean="0"/>
              <a:t> </a:t>
            </a:r>
            <a:r>
              <a:rPr lang="it-IT" sz="1400" dirty="0" smtClean="0"/>
              <a:t>[bolletta 2.0]</a:t>
            </a:r>
            <a:r>
              <a:rPr lang="it-IT" sz="1400" i="1" dirty="0" smtClean="0"/>
              <a:t>, </a:t>
            </a:r>
            <a:r>
              <a:rPr lang="it-IT" sz="1400" i="1" dirty="0"/>
              <a:t>il testo della comunicazione destinata ai clienti finali resa nota dall’Autorità tramite il suo sito internet nel </a:t>
            </a:r>
            <a:r>
              <a:rPr lang="it-IT" sz="1400" i="1" u="sng" dirty="0"/>
              <a:t>primo documento di fatturazione che contabilizza consumi riferibili al misuratore </a:t>
            </a:r>
            <a:r>
              <a:rPr lang="it-IT" sz="1400" i="1" u="sng" dirty="0" smtClean="0"/>
              <a:t>2G</a:t>
            </a:r>
            <a:r>
              <a:rPr lang="it-IT" sz="1400" i="1" dirty="0" smtClean="0"/>
              <a:t>»</a:t>
            </a:r>
            <a:endParaRPr lang="it-IT" sz="1400" i="1" dirty="0"/>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258853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Obblighi di rilevazione e messa a disposizione dei dati misura</a:t>
            </a:r>
          </a:p>
        </p:txBody>
      </p:sp>
      <p:sp>
        <p:nvSpPr>
          <p:cNvPr id="4" name="Rettangolo 3"/>
          <p:cNvSpPr/>
          <p:nvPr/>
        </p:nvSpPr>
        <p:spPr>
          <a:xfrm>
            <a:off x="175873" y="922350"/>
            <a:ext cx="8550607" cy="5693866"/>
          </a:xfrm>
          <a:prstGeom prst="rect">
            <a:avLst/>
          </a:prstGeom>
        </p:spPr>
        <p:txBody>
          <a:bodyPr wrap="square">
            <a:spAutoFit/>
          </a:bodyPr>
          <a:lstStyle/>
          <a:p>
            <a:pPr>
              <a:buClr>
                <a:schemeClr val="accent1">
                  <a:lumMod val="75000"/>
                </a:schemeClr>
              </a:buClr>
            </a:pPr>
            <a:r>
              <a:rPr lang="it-IT" sz="1400" dirty="0" smtClean="0"/>
              <a:t>PROVVEDIMENTO: </a:t>
            </a:r>
            <a:r>
              <a:rPr lang="it-IT" sz="1400" b="1" dirty="0" smtClean="0"/>
              <a:t>delibera 248/2017/R/</a:t>
            </a:r>
            <a:r>
              <a:rPr lang="it-IT" sz="1400" b="1" dirty="0" err="1" smtClean="0"/>
              <a:t>eel</a:t>
            </a:r>
            <a:r>
              <a:rPr lang="it-IT" sz="1400" b="1" dirty="0" smtClean="0"/>
              <a:t> </a:t>
            </a:r>
            <a:r>
              <a:rPr lang="it-IT" sz="1400" dirty="0"/>
              <a:t>- 13 aprile </a:t>
            </a:r>
            <a:r>
              <a:rPr lang="it-IT" sz="1400" dirty="0" smtClean="0"/>
              <a:t>2017 </a:t>
            </a:r>
            <a:r>
              <a:rPr lang="it-IT" sz="1400" dirty="0"/>
              <a:t>che prevede </a:t>
            </a:r>
            <a:r>
              <a:rPr lang="it-IT" sz="1400" dirty="0" smtClean="0"/>
              <a:t>l’adeguamento </a:t>
            </a:r>
            <a:r>
              <a:rPr lang="it-IT" sz="1400" dirty="0"/>
              <a:t>degli obblighi di rilevazione e messa a disposizione dei dati di misura 2G e disposizioni relative all’aggiornamento dei dati nel registro centrale ufficiale del sistema informativo integrato </a:t>
            </a:r>
            <a:r>
              <a:rPr lang="it-IT" sz="1400" b="1" dirty="0" smtClean="0"/>
              <a:t> </a:t>
            </a:r>
          </a:p>
          <a:p>
            <a:pPr>
              <a:buClr>
                <a:schemeClr val="accent1">
                  <a:lumMod val="75000"/>
                </a:schemeClr>
              </a:buClr>
            </a:pPr>
            <a:endParaRPr lang="it-IT" sz="1400" b="1" dirty="0"/>
          </a:p>
          <a:p>
            <a:pPr marL="285750" indent="-285750">
              <a:buClr>
                <a:schemeClr val="accent1">
                  <a:lumMod val="75000"/>
                </a:schemeClr>
              </a:buClr>
              <a:buFont typeface="Arial" panose="020B0604020202020204" pitchFamily="34" charset="0"/>
              <a:buChar char="•"/>
            </a:pPr>
            <a:r>
              <a:rPr lang="it-IT" sz="1400" dirty="0" smtClean="0"/>
              <a:t>Nel </a:t>
            </a:r>
            <a:r>
              <a:rPr lang="it-IT" sz="1400" dirty="0"/>
              <a:t>rispetto delle tempistiche definite dalla delibera 87/2016/R/</a:t>
            </a:r>
            <a:r>
              <a:rPr lang="it-IT" sz="1400" dirty="0" err="1"/>
              <a:t>eel</a:t>
            </a:r>
            <a:r>
              <a:rPr lang="it-IT" sz="1400" dirty="0"/>
              <a:t>, pari a 24 ore dalla data cui le misure fanno riferimento (tale termine è transitoriamente posto pari a 30 ore per i primi 12 mesi</a:t>
            </a:r>
            <a:r>
              <a:rPr lang="it-IT" sz="1400" u="sng" dirty="0"/>
              <a:t>), il soggetto responsabile della misura rilevi e validi quotidianamente i dati di misura con granularità </a:t>
            </a:r>
            <a:r>
              <a:rPr lang="it-IT" sz="1400" u="sng" dirty="0" err="1"/>
              <a:t>quartioraria</a:t>
            </a:r>
            <a:r>
              <a:rPr lang="it-IT" sz="1400" u="sng" dirty="0"/>
              <a:t> e li metta a disposizione del SII con frequenza giornaliera </a:t>
            </a:r>
            <a:r>
              <a:rPr lang="it-IT" sz="1400" dirty="0"/>
              <a:t>e che il SII li metta a disposizione degli utenti del trasporto con riferimento ai punti di prelievo inclusi nel relativo </a:t>
            </a:r>
            <a:r>
              <a:rPr lang="it-IT" sz="1400" dirty="0" smtClean="0"/>
              <a:t>contratto</a:t>
            </a:r>
          </a:p>
          <a:p>
            <a:pPr marL="285750" indent="-285750">
              <a:buClr>
                <a:schemeClr val="accent1">
                  <a:lumMod val="75000"/>
                </a:schemeClr>
              </a:buClr>
              <a:buFont typeface="Arial" panose="020B0604020202020204" pitchFamily="34" charset="0"/>
              <a:buChar char="•"/>
            </a:pPr>
            <a:r>
              <a:rPr lang="it-IT" sz="1400" i="1" dirty="0" smtClean="0"/>
              <a:t>«prevedere </a:t>
            </a:r>
            <a:r>
              <a:rPr lang="it-IT" sz="1400" i="1" dirty="0"/>
              <a:t>un periodo transitorio durante il quale la messa a disposizione dei dati di misura relativi ai punti di prelievo che sono stati oggetto di sostituzione di un misuratore con un misuratore 2G avvenga secondo una duplice modalità, ovvero che gli stessi continuino a venir messi a disposizione secondo logiche, modalità e tempistiche uguali a quelle antecedenti la sostituzione, ed in parallelo seguendo le nuove modalità proprie dei dati di misura </a:t>
            </a:r>
            <a:r>
              <a:rPr lang="it-IT" sz="1400" i="1" dirty="0" smtClean="0"/>
              <a:t>2G»</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dirty="0" smtClean="0"/>
              <a:t>Il Gestore </a:t>
            </a:r>
            <a:r>
              <a:rPr lang="it-IT" sz="1400" dirty="0"/>
              <a:t>del SII </a:t>
            </a:r>
            <a:r>
              <a:rPr lang="it-IT" sz="1400" dirty="0" smtClean="0"/>
              <a:t>ha definito </a:t>
            </a:r>
            <a:r>
              <a:rPr lang="it-IT" sz="1400" dirty="0"/>
              <a:t>entro 30 </a:t>
            </a:r>
            <a:r>
              <a:rPr lang="it-IT" sz="1400" dirty="0" smtClean="0"/>
              <a:t>giorni dalla data di pubblicazione della delibera, le </a:t>
            </a:r>
            <a:r>
              <a:rPr lang="it-IT" sz="1400" u="sng" dirty="0" smtClean="0"/>
              <a:t>Specifiche Tecniche </a:t>
            </a:r>
            <a:r>
              <a:rPr lang="it-IT" sz="1400" u="sng" dirty="0"/>
              <a:t>funzionali all'implementazione del processo di messa a disposizione dei dati di misura 2G agli utenti del trasporto</a:t>
            </a:r>
            <a:r>
              <a:rPr lang="it-IT" sz="1400" dirty="0"/>
              <a:t> – vedi </a:t>
            </a:r>
            <a:r>
              <a:rPr lang="it-IT" sz="1400" dirty="0">
                <a:hlinkClick r:id="rId3"/>
              </a:rPr>
              <a:t>https://</a:t>
            </a:r>
            <a:r>
              <a:rPr lang="it-IT" sz="1400" dirty="0" smtClean="0">
                <a:hlinkClick r:id="rId3"/>
              </a:rPr>
              <a:t>siiportale.acquirenteunico.it/misure</a:t>
            </a:r>
            <a:r>
              <a:rPr lang="it-IT" sz="1400" dirty="0" smtClean="0"/>
              <a:t> </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dirty="0" smtClean="0"/>
              <a:t>Vengono definite </a:t>
            </a:r>
            <a:r>
              <a:rPr lang="it-IT" sz="1400" dirty="0"/>
              <a:t>le </a:t>
            </a:r>
            <a:r>
              <a:rPr lang="it-IT" sz="1400" u="sng" dirty="0"/>
              <a:t>modalità di aggiornamento dei dati tecnici nel </a:t>
            </a:r>
            <a:r>
              <a:rPr lang="it-IT" sz="1400" u="sng" dirty="0" smtClean="0"/>
              <a:t>RCU </a:t>
            </a:r>
            <a:r>
              <a:rPr lang="it-IT" sz="1400" u="sng" dirty="0"/>
              <a:t>a seguito di sostituzione del misuratore</a:t>
            </a:r>
            <a:r>
              <a:rPr lang="it-IT" sz="1400" dirty="0"/>
              <a:t>, indicando la ragione della sostituzione (ovvero se rientra in un piano di sostituzione massiva oppure se sia stato installato per ragioni differenti) e la prevista data di messa a regime del misuratore </a:t>
            </a:r>
            <a:r>
              <a:rPr lang="it-IT" sz="1400" dirty="0" smtClean="0"/>
              <a:t>stesso</a:t>
            </a:r>
            <a:endParaRPr lang="it-IT" sz="1400" dirty="0"/>
          </a:p>
          <a:p>
            <a:pPr marL="285750" indent="-285750">
              <a:buClr>
                <a:schemeClr val="accent1">
                  <a:lumMod val="75000"/>
                </a:schemeClr>
              </a:buClr>
              <a:buFont typeface="Arial" panose="020B0604020202020204" pitchFamily="34" charset="0"/>
              <a:buChar char="•"/>
            </a:pPr>
            <a:r>
              <a:rPr lang="it-IT" sz="1400" dirty="0" smtClean="0"/>
              <a:t>È prevista la </a:t>
            </a:r>
            <a:r>
              <a:rPr lang="it-IT" sz="1400" dirty="0"/>
              <a:t>definizione di un nuovo </a:t>
            </a:r>
            <a:r>
              <a:rPr lang="it-IT" sz="1400" u="sng" dirty="0"/>
              <a:t>flusso di notifica dal SII verso gli utenti del trasporto</a:t>
            </a:r>
            <a:r>
              <a:rPr lang="it-IT" sz="1400" dirty="0"/>
              <a:t>, il cui contenuto informativo è</a:t>
            </a:r>
            <a:r>
              <a:rPr lang="it-IT" sz="1400" dirty="0" smtClean="0"/>
              <a:t> </a:t>
            </a:r>
            <a:r>
              <a:rPr lang="it-IT" sz="1400" dirty="0"/>
              <a:t>coerente con quanto già trasmesso dall'impresa distributrice verso il SII, secondo un processo che il Gestore del SII </a:t>
            </a:r>
            <a:r>
              <a:rPr lang="it-IT" sz="1400" dirty="0" smtClean="0"/>
              <a:t>ha definito </a:t>
            </a:r>
            <a:r>
              <a:rPr lang="it-IT" sz="1400" dirty="0"/>
              <a:t>entro 30 </a:t>
            </a:r>
            <a:r>
              <a:rPr lang="it-IT" sz="1400" dirty="0" smtClean="0"/>
              <a:t>giorni dalla data di pubblicazione della delibera</a:t>
            </a:r>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2277970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Evoluzione verso la versione 2.1</a:t>
            </a:r>
          </a:p>
        </p:txBody>
      </p:sp>
      <p:pic>
        <p:nvPicPr>
          <p:cNvPr id="2" name="Immagine 1"/>
          <p:cNvPicPr>
            <a:picLocks noChangeAspect="1"/>
          </p:cNvPicPr>
          <p:nvPr/>
        </p:nvPicPr>
        <p:blipFill>
          <a:blip r:embed="rId3"/>
          <a:stretch>
            <a:fillRect/>
          </a:stretch>
        </p:blipFill>
        <p:spPr>
          <a:xfrm>
            <a:off x="2400300" y="1704976"/>
            <a:ext cx="43434" cy="34481"/>
          </a:xfrm>
          <a:prstGeom prst="rect">
            <a:avLst/>
          </a:prstGeom>
        </p:spPr>
      </p:pic>
      <p:pic>
        <p:nvPicPr>
          <p:cNvPr id="3" name="Immagine 2"/>
          <p:cNvPicPr>
            <a:picLocks noChangeAspect="1"/>
          </p:cNvPicPr>
          <p:nvPr/>
        </p:nvPicPr>
        <p:blipFill>
          <a:blip r:embed="rId4"/>
          <a:stretch>
            <a:fillRect/>
          </a:stretch>
        </p:blipFill>
        <p:spPr>
          <a:xfrm>
            <a:off x="4548030" y="1448064"/>
            <a:ext cx="4457700" cy="3571875"/>
          </a:xfrm>
          <a:prstGeom prst="rect">
            <a:avLst/>
          </a:prstGeom>
        </p:spPr>
      </p:pic>
      <p:sp>
        <p:nvSpPr>
          <p:cNvPr id="6" name="Rettangolo 5"/>
          <p:cNvSpPr/>
          <p:nvPr/>
        </p:nvSpPr>
        <p:spPr>
          <a:xfrm>
            <a:off x="175874" y="709400"/>
            <a:ext cx="4283984" cy="5539978"/>
          </a:xfrm>
          <a:prstGeom prst="rect">
            <a:avLst/>
          </a:prstGeom>
        </p:spPr>
        <p:txBody>
          <a:bodyPr wrap="square">
            <a:spAutoFit/>
          </a:bodyPr>
          <a:lstStyle/>
          <a:p>
            <a:pPr>
              <a:buClr>
                <a:schemeClr val="accent1">
                  <a:lumMod val="75000"/>
                </a:schemeClr>
              </a:buClr>
            </a:pPr>
            <a:r>
              <a:rPr lang="it-IT" sz="1400" dirty="0" smtClean="0"/>
              <a:t>PROVVEDIMENTO: </a:t>
            </a:r>
            <a:r>
              <a:rPr lang="it-IT" sz="1400" b="1" dirty="0" smtClean="0"/>
              <a:t>delibera 289/2017/R/</a:t>
            </a:r>
            <a:r>
              <a:rPr lang="it-IT" sz="1400" b="1" dirty="0" err="1" smtClean="0"/>
              <a:t>eel</a:t>
            </a:r>
            <a:r>
              <a:rPr lang="it-IT" sz="1400" b="1" dirty="0" smtClean="0"/>
              <a:t> </a:t>
            </a:r>
            <a:r>
              <a:rPr lang="it-IT" sz="1400" dirty="0"/>
              <a:t>– 28 aprile </a:t>
            </a:r>
            <a:r>
              <a:rPr lang="it-IT" sz="1400" dirty="0" smtClean="0"/>
              <a:t>2017 recante </a:t>
            </a:r>
            <a:r>
              <a:rPr lang="it-IT" sz="1400" dirty="0"/>
              <a:t>Integrazione di procedimento per la valutazione della disponibilità di soluzioni tecnologiche standardizzate volte a supportare funzionalità incrementali (versione 2.1) dei sistemi di </a:t>
            </a:r>
            <a:r>
              <a:rPr lang="it-IT" sz="1400" dirty="0" err="1"/>
              <a:t>smart</a:t>
            </a:r>
            <a:r>
              <a:rPr lang="it-IT" sz="1400" dirty="0"/>
              <a:t> </a:t>
            </a:r>
            <a:r>
              <a:rPr lang="it-IT" sz="1400" dirty="0" err="1"/>
              <a:t>metering</a:t>
            </a:r>
            <a:r>
              <a:rPr lang="it-IT" sz="1400" dirty="0"/>
              <a:t> di energia elettrica in bassa tensione di seconda generazione</a:t>
            </a:r>
            <a:r>
              <a:rPr lang="it-IT" sz="1400" b="1" dirty="0" smtClean="0"/>
              <a:t> </a:t>
            </a:r>
          </a:p>
          <a:p>
            <a:pPr>
              <a:buClr>
                <a:schemeClr val="accent1">
                  <a:lumMod val="75000"/>
                </a:schemeClr>
              </a:buClr>
            </a:pPr>
            <a:endParaRPr lang="it-IT" sz="1200" b="1" dirty="0"/>
          </a:p>
          <a:p>
            <a:pPr marL="285750" indent="-285750">
              <a:buClr>
                <a:schemeClr val="accent1">
                  <a:lumMod val="75000"/>
                </a:schemeClr>
              </a:buClr>
              <a:buFont typeface="Arial" panose="020B0604020202020204" pitchFamily="34" charset="0"/>
              <a:buChar char="•"/>
            </a:pPr>
            <a:r>
              <a:rPr lang="it-IT" sz="1200" i="1" dirty="0"/>
              <a:t>«valutare…ulteriori funzionalità necessarie alla compiuta realizzazione dei benefici previsti per la nuova generazione di </a:t>
            </a:r>
            <a:r>
              <a:rPr lang="it-IT" sz="1200" i="1" dirty="0" err="1"/>
              <a:t>smart</a:t>
            </a:r>
            <a:r>
              <a:rPr lang="it-IT" sz="1200" i="1" dirty="0"/>
              <a:t> </a:t>
            </a:r>
            <a:r>
              <a:rPr lang="it-IT" sz="1200" i="1" dirty="0" err="1"/>
              <a:t>meter</a:t>
            </a:r>
            <a:r>
              <a:rPr lang="it-IT" sz="1200" i="1" dirty="0"/>
              <a:t>, quali ad esempio la visualizzazione delle letture di sostituzione o la gestione di uno o più parametri utili nell’ambito </a:t>
            </a:r>
            <a:r>
              <a:rPr lang="it-IT" sz="1200" i="1" u="sng" dirty="0"/>
              <a:t>delle funzionalità abilitanti formule contrattuali </a:t>
            </a:r>
            <a:r>
              <a:rPr lang="it-IT" sz="1200" i="1" u="sng" dirty="0" smtClean="0"/>
              <a:t>prepagate</a:t>
            </a:r>
            <a:r>
              <a:rPr lang="it-IT" sz="1200" i="1" dirty="0" smtClean="0"/>
              <a:t>»</a:t>
            </a:r>
          </a:p>
          <a:p>
            <a:pPr marL="285750" indent="-285750">
              <a:buClr>
                <a:schemeClr val="accent1">
                  <a:lumMod val="75000"/>
                </a:schemeClr>
              </a:buClr>
              <a:buFont typeface="Arial" panose="020B0604020202020204" pitchFamily="34" charset="0"/>
              <a:buChar char="•"/>
            </a:pPr>
            <a:r>
              <a:rPr lang="it-IT" sz="1200" i="1" dirty="0" smtClean="0"/>
              <a:t>«</a:t>
            </a:r>
            <a:r>
              <a:rPr lang="it-IT" sz="1200" i="1" u="sng" dirty="0" smtClean="0"/>
              <a:t>con </a:t>
            </a:r>
            <a:r>
              <a:rPr lang="it-IT" sz="1200" i="1" u="sng" dirty="0"/>
              <a:t>particolare riferimento alla predisposizione di un canale di back-up a sostegno della </a:t>
            </a:r>
            <a:r>
              <a:rPr lang="it-IT" sz="1200" i="1" u="sng" dirty="0" err="1"/>
              <a:t>chain</a:t>
            </a:r>
            <a:r>
              <a:rPr lang="it-IT" sz="1200" i="1" u="sng" dirty="0"/>
              <a:t> 2</a:t>
            </a:r>
            <a:r>
              <a:rPr lang="it-IT" sz="1200" i="1" dirty="0"/>
              <a:t>, il procedimento venga condotto con la </a:t>
            </a:r>
            <a:r>
              <a:rPr lang="it-IT" sz="1200" i="1" u="sng" dirty="0"/>
              <a:t>collaborazione degli Uffici dell’Autorità per le Garanzie nelle Comunicazioni (AGCOM</a:t>
            </a:r>
            <a:r>
              <a:rPr lang="it-IT" sz="1200" i="1" u="sng" dirty="0" smtClean="0"/>
              <a:t>)</a:t>
            </a:r>
            <a:r>
              <a:rPr lang="it-IT" sz="1200" i="1" dirty="0" smtClean="0"/>
              <a:t>»</a:t>
            </a:r>
          </a:p>
          <a:p>
            <a:pPr marL="285750" indent="-285750">
              <a:buClr>
                <a:schemeClr val="accent1">
                  <a:lumMod val="75000"/>
                </a:schemeClr>
              </a:buClr>
              <a:buFont typeface="Arial" panose="020B0604020202020204" pitchFamily="34" charset="0"/>
              <a:buChar char="•"/>
            </a:pPr>
            <a:r>
              <a:rPr lang="it-IT" sz="1200" i="1" dirty="0" smtClean="0"/>
              <a:t>«convocare</a:t>
            </a:r>
            <a:r>
              <a:rPr lang="it-IT" sz="1200" i="1" dirty="0"/>
              <a:t>, qualora sia ritenuto opportuno in relazione allo sviluppo del procedimento di cui al precedente punto 1., audizioni per la consultazione dei soggetti e delle formazioni associative che ne rappresentano gli interessi, ai fini dell’acquisizione di elementi conoscitivi utili per la formazione e l’adozione dei provvedimenti; a tali audizioni potranno essere invitati a partecipare rappresentanti degli Uffici di </a:t>
            </a:r>
            <a:r>
              <a:rPr lang="it-IT" sz="1200" i="1" dirty="0" smtClean="0"/>
              <a:t>AGCOM»</a:t>
            </a:r>
          </a:p>
          <a:p>
            <a:pPr marL="285750" indent="-285750">
              <a:buClr>
                <a:schemeClr val="accent1">
                  <a:lumMod val="75000"/>
                </a:schemeClr>
              </a:buClr>
              <a:buFont typeface="Arial" panose="020B0604020202020204" pitchFamily="34" charset="0"/>
              <a:buChar char="•"/>
            </a:pPr>
            <a:r>
              <a:rPr lang="it-IT" sz="1200" i="1" dirty="0" smtClean="0"/>
              <a:t>«prevedere </a:t>
            </a:r>
            <a:r>
              <a:rPr lang="it-IT" sz="1200" i="1" dirty="0"/>
              <a:t>che il procedimento di cui al punto 1 si concluda entro il termine del 28 febbraio </a:t>
            </a:r>
            <a:r>
              <a:rPr lang="it-IT" sz="1200" i="1" dirty="0" smtClean="0"/>
              <a:t>2018»</a:t>
            </a:r>
          </a:p>
        </p:txBody>
      </p:sp>
    </p:spTree>
    <p:extLst>
      <p:ext uri="{BB962C8B-B14F-4D97-AF65-F5344CB8AC3E}">
        <p14:creationId xmlns:p14="http://schemas.microsoft.com/office/powerpoint/2010/main" xmlns="" val="609369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Applicazione del trattamento orario</a:t>
            </a:r>
          </a:p>
        </p:txBody>
      </p:sp>
      <p:sp>
        <p:nvSpPr>
          <p:cNvPr id="4" name="Rettangolo 3"/>
          <p:cNvSpPr/>
          <p:nvPr/>
        </p:nvSpPr>
        <p:spPr>
          <a:xfrm>
            <a:off x="175873" y="709400"/>
            <a:ext cx="8550607" cy="5478423"/>
          </a:xfrm>
          <a:prstGeom prst="rect">
            <a:avLst/>
          </a:prstGeom>
        </p:spPr>
        <p:txBody>
          <a:bodyPr wrap="square">
            <a:spAutoFit/>
          </a:bodyPr>
          <a:lstStyle/>
          <a:p>
            <a:pPr>
              <a:buClr>
                <a:schemeClr val="accent1">
                  <a:lumMod val="75000"/>
                </a:schemeClr>
              </a:buClr>
            </a:pPr>
            <a:r>
              <a:rPr lang="it-IT" sz="1400" dirty="0" smtClean="0"/>
              <a:t>PROVVEDIMENTO: delibera </a:t>
            </a:r>
            <a:r>
              <a:rPr lang="it-IT" sz="1400" b="1" dirty="0" smtClean="0"/>
              <a:t>700/2017/R/</a:t>
            </a:r>
            <a:r>
              <a:rPr lang="it-IT" sz="1400" b="1" dirty="0" err="1" smtClean="0"/>
              <a:t>eel</a:t>
            </a:r>
            <a:r>
              <a:rPr lang="it-IT" sz="1400" b="1" dirty="0" smtClean="0"/>
              <a:t> </a:t>
            </a:r>
            <a:r>
              <a:rPr lang="it-IT" sz="1400" dirty="0" smtClean="0"/>
              <a:t>- </a:t>
            </a:r>
            <a:r>
              <a:rPr lang="it-IT" sz="1400" dirty="0"/>
              <a:t>19 ottobre </a:t>
            </a:r>
            <a:r>
              <a:rPr lang="it-IT" sz="1400" dirty="0" smtClean="0"/>
              <a:t>2017 contenente </a:t>
            </a:r>
            <a:r>
              <a:rPr lang="it-IT" sz="1400" dirty="0"/>
              <a:t>disposizioni in materia di applicazione del trattamento orario per i punti di immissione e prelievo dotati di sistemi </a:t>
            </a:r>
            <a:r>
              <a:rPr lang="it-IT" sz="1400" dirty="0" err="1"/>
              <a:t>smart</a:t>
            </a:r>
            <a:r>
              <a:rPr lang="it-IT" sz="1400" dirty="0"/>
              <a:t> </a:t>
            </a:r>
            <a:r>
              <a:rPr lang="it-IT" sz="1400" dirty="0" err="1"/>
              <a:t>metering</a:t>
            </a:r>
            <a:r>
              <a:rPr lang="it-IT" sz="1400" dirty="0"/>
              <a:t> 2G</a:t>
            </a:r>
            <a:r>
              <a:rPr lang="it-IT" sz="1400" dirty="0" smtClean="0"/>
              <a:t> </a:t>
            </a:r>
          </a:p>
          <a:p>
            <a:pPr marL="285750" indent="-285750">
              <a:buClr>
                <a:schemeClr val="accent1">
                  <a:lumMod val="75000"/>
                </a:schemeClr>
              </a:buClr>
              <a:buFont typeface="Arial" panose="020B0604020202020204" pitchFamily="34" charset="0"/>
              <a:buChar char="•"/>
            </a:pPr>
            <a:endParaRPr lang="it-IT" sz="1400" dirty="0" smtClean="0"/>
          </a:p>
          <a:p>
            <a:pPr marL="285750" indent="-285750">
              <a:buClr>
                <a:schemeClr val="accent1">
                  <a:lumMod val="75000"/>
                </a:schemeClr>
              </a:buClr>
              <a:buFont typeface="Arial" panose="020B0604020202020204" pitchFamily="34" charset="0"/>
              <a:buChar char="•"/>
            </a:pPr>
            <a:r>
              <a:rPr lang="it-IT" sz="1400" u="sng" dirty="0"/>
              <a:t>passaggio al trattamento orario con decorrenza al primo giorno del mese </a:t>
            </a:r>
            <a:r>
              <a:rPr lang="it-IT" sz="1400" dirty="0"/>
              <a:t>(in coerenza con le vigenti disposizioni), garantendo comunque agli utenti del dispacciamento almeno </a:t>
            </a:r>
            <a:r>
              <a:rPr lang="it-IT" sz="1400" u="sng" dirty="0"/>
              <a:t>12 mesi di dati di misura orari per una corretta programmazione</a:t>
            </a:r>
            <a:r>
              <a:rPr lang="it-IT" sz="1400" dirty="0"/>
              <a:t> dei </a:t>
            </a:r>
            <a:r>
              <a:rPr lang="it-IT" sz="1400" dirty="0" smtClean="0"/>
              <a:t>prelievi – il SII effettuerà </a:t>
            </a:r>
            <a:r>
              <a:rPr lang="it-IT" sz="1400" dirty="0"/>
              <a:t>la prima aggregazione ai fini del </a:t>
            </a:r>
            <a:r>
              <a:rPr lang="it-IT" sz="1400" i="1" dirty="0" err="1"/>
              <a:t>settlement</a:t>
            </a:r>
            <a:r>
              <a:rPr lang="it-IT" sz="1400" dirty="0"/>
              <a:t> delle curve di misura </a:t>
            </a:r>
            <a:r>
              <a:rPr lang="it-IT" sz="1400" dirty="0" err="1"/>
              <a:t>quartorarie</a:t>
            </a:r>
            <a:r>
              <a:rPr lang="it-IT" sz="1400" dirty="0"/>
              <a:t> giornaliere con riferimento ai dati di misura di competenza agosto </a:t>
            </a:r>
            <a:r>
              <a:rPr lang="it-IT" sz="1400" dirty="0" smtClean="0"/>
              <a:t>2018</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u="sng" dirty="0"/>
              <a:t>estensione del trattamento orario anche ai punti di prelievo afferenti a impianti di illuminazione pubblica </a:t>
            </a:r>
            <a:r>
              <a:rPr lang="it-IT" sz="1400" dirty="0"/>
              <a:t>dotati di sistema di </a:t>
            </a:r>
            <a:r>
              <a:rPr lang="it-IT" sz="1400" i="1" dirty="0" err="1"/>
              <a:t>smart</a:t>
            </a:r>
            <a:r>
              <a:rPr lang="it-IT" sz="1400" i="1" dirty="0"/>
              <a:t> </a:t>
            </a:r>
            <a:r>
              <a:rPr lang="it-IT" sz="1400" i="1" dirty="0" err="1"/>
              <a:t>metering</a:t>
            </a:r>
            <a:r>
              <a:rPr lang="it-IT" sz="1400" dirty="0"/>
              <a:t> </a:t>
            </a:r>
            <a:r>
              <a:rPr lang="it-IT" sz="1400" dirty="0" smtClean="0"/>
              <a:t>2G</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dirty="0"/>
              <a:t>predisposizione entro 120 giorni, da parte del Gestore del SII, delle Specifiche Tecniche funzionali all'implementazione del flusso </a:t>
            </a:r>
            <a:r>
              <a:rPr lang="it-IT" sz="1400" i="1" dirty="0"/>
              <a:t>ad hoc</a:t>
            </a:r>
            <a:r>
              <a:rPr lang="it-IT" sz="1400" dirty="0"/>
              <a:t> dei dati di misura, con curve di misura giornaliere provenienti dai sistemi 2G, nonché le segnanti dei totalizzatori per fascia. Ciò al fine di agevolare gli utenti del trasporto con riferimento alle attività che prevedono l'utilizzo dei suddetti dati, quali </a:t>
            </a:r>
            <a:r>
              <a:rPr lang="it-IT" sz="1400" i="1" dirty="0"/>
              <a:t>in primis</a:t>
            </a:r>
            <a:r>
              <a:rPr lang="it-IT" sz="1400" dirty="0"/>
              <a:t> la fatturazione del cliente </a:t>
            </a:r>
            <a:r>
              <a:rPr lang="it-IT" sz="1400" dirty="0" smtClean="0"/>
              <a:t>finale</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dirty="0" smtClean="0"/>
              <a:t>con </a:t>
            </a:r>
            <a:r>
              <a:rPr lang="it-IT" sz="1400" dirty="0"/>
              <a:t>riferimento agli effetti derivanti dal passaggio di un considerevole numero di punti di prelievo al trattamento orario, in particolare in relazione all'attribuzione delle quote di Prelievo Residuo d'Area (PRA), la delibera 700/2017/R/</a:t>
            </a:r>
            <a:r>
              <a:rPr lang="it-IT" sz="1400" dirty="0" err="1"/>
              <a:t>eel</a:t>
            </a:r>
            <a:r>
              <a:rPr lang="it-IT" sz="1400" dirty="0"/>
              <a:t> rimanda a successivi approfondimenti l'analisi e gli interventi regolatori eventualmente funzionali a mitigare tali effetti sugli utenti del dispacciamento e sugli esercenti la maggior tutela</a:t>
            </a:r>
            <a:endParaRPr lang="it-IT" sz="1400" dirty="0" smtClean="0"/>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endParaRPr lang="it-IT" sz="1400" dirty="0" smtClean="0"/>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1393349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138" y="1283095"/>
            <a:ext cx="7702550" cy="1838139"/>
          </a:xfrm>
        </p:spPr>
        <p:txBody>
          <a:bodyPr/>
          <a:lstStyle/>
          <a:p>
            <a:r>
              <a:rPr lang="it-IT" sz="2400" b="1" dirty="0" smtClean="0"/>
              <a:t>	</a:t>
            </a:r>
            <a:br>
              <a:rPr lang="it-IT" sz="2400" b="1" dirty="0" smtClean="0"/>
            </a:br>
            <a:r>
              <a:rPr lang="it-IT" sz="2400" b="1" dirty="0" smtClean="0"/>
              <a:t/>
            </a:r>
            <a:br>
              <a:rPr lang="it-IT" sz="2400" b="1" dirty="0" smtClean="0"/>
            </a:br>
            <a:r>
              <a:rPr lang="it-IT" sz="2400" b="1" dirty="0" smtClean="0"/>
              <a:t>2G – Le prossime sfide per le cooperative</a:t>
            </a:r>
            <a:br>
              <a:rPr lang="it-IT" sz="2400" b="1" dirty="0" smtClean="0"/>
            </a:br>
            <a:r>
              <a:rPr lang="it-IT" sz="2400" b="1" dirty="0"/>
              <a:t/>
            </a:r>
            <a:br>
              <a:rPr lang="it-IT" sz="2400" b="1" dirty="0"/>
            </a:br>
            <a:r>
              <a:rPr lang="it-IT" sz="2400" b="1" dirty="0" smtClean="0"/>
              <a:t/>
            </a:r>
            <a:br>
              <a:rPr lang="it-IT" sz="2400" b="1" dirty="0" smtClean="0"/>
            </a:br>
            <a:r>
              <a:rPr lang="it-IT" sz="2400" b="1" dirty="0" smtClean="0"/>
              <a:t>					</a:t>
            </a:r>
            <a:br>
              <a:rPr lang="it-IT" sz="2400" b="1" dirty="0" smtClean="0"/>
            </a:br>
            <a:endParaRPr lang="it-IT" sz="2000" dirty="0"/>
          </a:p>
        </p:txBody>
      </p:sp>
      <p:sp>
        <p:nvSpPr>
          <p:cNvPr id="4" name="Segnaposto testo 3"/>
          <p:cNvSpPr>
            <a:spLocks noGrp="1"/>
          </p:cNvSpPr>
          <p:nvPr>
            <p:ph type="body" sz="quarter" idx="11"/>
          </p:nvPr>
        </p:nvSpPr>
        <p:spPr>
          <a:xfrm>
            <a:off x="719137" y="4644594"/>
            <a:ext cx="8296073" cy="361732"/>
          </a:xfrm>
        </p:spPr>
        <p:txBody>
          <a:bodyPr/>
          <a:lstStyle/>
          <a:p>
            <a:r>
              <a:rPr lang="it-IT" dirty="0" smtClean="0"/>
              <a:t>Settore Energia: Reti e Tecnologie</a:t>
            </a:r>
            <a:endParaRPr lang="it-IT" dirty="0"/>
          </a:p>
        </p:txBody>
      </p:sp>
    </p:spTree>
    <p:extLst>
      <p:ext uri="{BB962C8B-B14F-4D97-AF65-F5344CB8AC3E}">
        <p14:creationId xmlns:p14="http://schemas.microsoft.com/office/powerpoint/2010/main" xmlns="" val="144101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Sperimentazioni 2G e sinergie tra Imprese</a:t>
            </a:r>
          </a:p>
        </p:txBody>
      </p:sp>
      <p:sp>
        <p:nvSpPr>
          <p:cNvPr id="6" name="Rettangolo 5"/>
          <p:cNvSpPr/>
          <p:nvPr/>
        </p:nvSpPr>
        <p:spPr>
          <a:xfrm>
            <a:off x="175873" y="1112807"/>
            <a:ext cx="8550607" cy="4985980"/>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it-IT" sz="1600" dirty="0" smtClean="0"/>
              <a:t>Limitatamente ai contatori 2G le Imprese non hanno esperienza sul campo, che è limitata all’unico Distributore che ha avviato il piano di </a:t>
            </a:r>
            <a:r>
              <a:rPr lang="it-IT" sz="1600" dirty="0" err="1" smtClean="0"/>
              <a:t>roll</a:t>
            </a:r>
            <a:r>
              <a:rPr lang="it-IT" sz="1600" dirty="0" smtClean="0"/>
              <a:t>-out 2G e che ha seguito nel tempo tutte le fasi di progettazione (e test) del prodotto</a:t>
            </a:r>
          </a:p>
          <a:p>
            <a:pPr marL="285750" indent="-285750">
              <a:buClr>
                <a:schemeClr val="accent1">
                  <a:lumMod val="75000"/>
                </a:schemeClr>
              </a:buClr>
              <a:buFont typeface="Arial" panose="020B0604020202020204" pitchFamily="34" charset="0"/>
              <a:buChar char="•"/>
            </a:pPr>
            <a:endParaRPr lang="it-IT" sz="1600" dirty="0"/>
          </a:p>
          <a:p>
            <a:pPr marL="285750" indent="-285750">
              <a:buClr>
                <a:schemeClr val="accent1">
                  <a:lumMod val="75000"/>
                </a:schemeClr>
              </a:buClr>
              <a:buFont typeface="Arial" panose="020B0604020202020204" pitchFamily="34" charset="0"/>
              <a:buChar char="•"/>
            </a:pPr>
            <a:r>
              <a:rPr lang="it-IT" sz="1600" dirty="0" smtClean="0"/>
              <a:t>?? I requisiti prestazionali richiesti dalla delibera 87/2016/R/</a:t>
            </a:r>
            <a:r>
              <a:rPr lang="it-IT" sz="1600" dirty="0" err="1" smtClean="0"/>
              <a:t>eel</a:t>
            </a:r>
            <a:r>
              <a:rPr lang="it-IT" sz="1600" dirty="0" smtClean="0"/>
              <a:t> che rappresentano la condizione necessaria per il riconoscimento dei costi dei sistemi di misura 2G sono effettivamente realizzabili sulle reti delle Imprese</a:t>
            </a:r>
          </a:p>
          <a:p>
            <a:pPr marL="285750" indent="-285750">
              <a:buClr>
                <a:schemeClr val="accent1">
                  <a:lumMod val="75000"/>
                </a:schemeClr>
              </a:buClr>
              <a:buFont typeface="Arial" panose="020B0604020202020204" pitchFamily="34" charset="0"/>
              <a:buChar char="•"/>
            </a:pPr>
            <a:r>
              <a:rPr lang="it-IT" sz="1600" dirty="0" smtClean="0"/>
              <a:t>?? Possono esserci criticità legati alla struttura e topologia della rete </a:t>
            </a:r>
          </a:p>
          <a:p>
            <a:pPr marL="285750" indent="-285750">
              <a:buClr>
                <a:schemeClr val="accent1">
                  <a:lumMod val="75000"/>
                </a:schemeClr>
              </a:buClr>
              <a:buFont typeface="Arial" panose="020B0604020202020204" pitchFamily="34" charset="0"/>
              <a:buChar char="•"/>
            </a:pPr>
            <a:r>
              <a:rPr lang="it-IT" sz="1600" dirty="0" smtClean="0"/>
              <a:t>?? I costi della catena di misura 2G che non risentono dell’economia di scala sono compatibili con i riconoscimenti tariffari</a:t>
            </a:r>
          </a:p>
          <a:p>
            <a:pPr marL="285750" indent="-285750">
              <a:buClr>
                <a:schemeClr val="accent1">
                  <a:lumMod val="75000"/>
                </a:schemeClr>
              </a:buClr>
              <a:buFont typeface="Arial" panose="020B0604020202020204" pitchFamily="34" charset="0"/>
              <a:buChar char="•"/>
            </a:pPr>
            <a:r>
              <a:rPr lang="it-IT" sz="1600" dirty="0" smtClean="0"/>
              <a:t>?? Esistono possibili forme di cooperazione per fare </a:t>
            </a:r>
            <a:r>
              <a:rPr lang="it-IT" sz="1600" dirty="0" err="1" smtClean="0"/>
              <a:t>saving</a:t>
            </a:r>
            <a:r>
              <a:rPr lang="it-IT" sz="1600" dirty="0" smtClean="0"/>
              <a:t> di costo limitatamente al servizio di misura</a:t>
            </a:r>
          </a:p>
          <a:p>
            <a:pPr marL="285750" indent="-285750">
              <a:buClr>
                <a:schemeClr val="accent1">
                  <a:lumMod val="75000"/>
                </a:schemeClr>
              </a:buClr>
              <a:buFont typeface="Arial" panose="020B0604020202020204" pitchFamily="34" charset="0"/>
              <a:buChar char="•"/>
            </a:pPr>
            <a:endParaRPr lang="it-IT" sz="1600" dirty="0"/>
          </a:p>
          <a:p>
            <a:pPr marL="285750" indent="-285750">
              <a:buClr>
                <a:schemeClr val="accent1">
                  <a:lumMod val="75000"/>
                </a:schemeClr>
              </a:buClr>
              <a:buFont typeface="Arial" panose="020B0604020202020204" pitchFamily="34" charset="0"/>
              <a:buChar char="•"/>
            </a:pPr>
            <a:r>
              <a:rPr lang="it-IT" sz="1600" dirty="0" smtClean="0"/>
              <a:t>Utilitalia, considerata l’evoluzione della regolazione, ritiene utile e necessario che le Imprese di minori dimensioni esplorino tutte le possibilità per fare </a:t>
            </a:r>
            <a:r>
              <a:rPr lang="it-IT" sz="1600" dirty="0" err="1" smtClean="0"/>
              <a:t>saving</a:t>
            </a:r>
            <a:r>
              <a:rPr lang="it-IT" sz="1600" dirty="0" smtClean="0"/>
              <a:t> di costo, tenuto conto degli orientamenti del regolatore volti al superamento delle tariffe di riferimento individuali</a:t>
            </a:r>
          </a:p>
          <a:p>
            <a:pPr marL="285750" indent="-285750">
              <a:buClr>
                <a:schemeClr val="accent1">
                  <a:lumMod val="75000"/>
                </a:schemeClr>
              </a:buClr>
              <a:buFont typeface="Arial" panose="020B0604020202020204" pitchFamily="34" charset="0"/>
              <a:buChar char="•"/>
            </a:pPr>
            <a:r>
              <a:rPr lang="it-IT" sz="1600" dirty="0" smtClean="0"/>
              <a:t>È altresì opportuno che vengano messe in atto sperimentazioni, anche congiunte, volte a testare in campo i nuovi contatori 2G – al pari di quelle in corso da parte di alcune Imprese associate &gt; 100k POD</a:t>
            </a:r>
            <a:endParaRPr lang="it-IT" sz="1400" dirty="0" smtClean="0"/>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2446717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Approvvigionamento contatori</a:t>
            </a:r>
          </a:p>
        </p:txBody>
      </p:sp>
      <p:sp>
        <p:nvSpPr>
          <p:cNvPr id="4" name="Rettangolo 3"/>
          <p:cNvSpPr/>
          <p:nvPr/>
        </p:nvSpPr>
        <p:spPr>
          <a:xfrm>
            <a:off x="175873" y="1247282"/>
            <a:ext cx="8550607" cy="4216539"/>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it-IT" sz="1600" dirty="0" smtClean="0"/>
              <a:t>Il principale fornitore di contatori 1G del «tipo ENEL» pare abbia notificato la </a:t>
            </a:r>
            <a:r>
              <a:rPr lang="it-IT" sz="1600" dirty="0" err="1" smtClean="0"/>
              <a:t>deadline</a:t>
            </a:r>
            <a:r>
              <a:rPr lang="it-IT" sz="1600" dirty="0" smtClean="0"/>
              <a:t> per effettuare ultimi ordini di contatori (30 novembre 2016?)</a:t>
            </a:r>
          </a:p>
          <a:p>
            <a:pPr marL="285750" indent="-285750">
              <a:buClr>
                <a:schemeClr val="accent1">
                  <a:lumMod val="75000"/>
                </a:schemeClr>
              </a:buClr>
              <a:buFont typeface="Arial" panose="020B0604020202020204" pitchFamily="34" charset="0"/>
              <a:buChar char="•"/>
            </a:pPr>
            <a:endParaRPr lang="it-IT" sz="1600" dirty="0"/>
          </a:p>
          <a:p>
            <a:pPr marL="285750" indent="-285750">
              <a:buClr>
                <a:schemeClr val="accent1">
                  <a:lumMod val="75000"/>
                </a:schemeClr>
              </a:buClr>
              <a:buFont typeface="Arial" panose="020B0604020202020204" pitchFamily="34" charset="0"/>
              <a:buChar char="•"/>
            </a:pPr>
            <a:r>
              <a:rPr lang="it-IT" sz="1600" dirty="0" smtClean="0"/>
              <a:t>?? Quali contatori installare per la gestione utenza:</a:t>
            </a:r>
          </a:p>
          <a:p>
            <a:pPr marL="742950" lvl="1" indent="-285750">
              <a:buClr>
                <a:schemeClr val="accent1">
                  <a:lumMod val="75000"/>
                </a:schemeClr>
              </a:buClr>
              <a:buFont typeface="Arial" panose="020B0604020202020204" pitchFamily="34" charset="0"/>
              <a:buChar char="•"/>
            </a:pPr>
            <a:r>
              <a:rPr lang="it-IT" sz="1600" dirty="0" smtClean="0"/>
              <a:t>1G sfruttando giacenze a magazzino e scorte </a:t>
            </a:r>
          </a:p>
          <a:p>
            <a:pPr marL="742950" lvl="1" indent="-285750">
              <a:buClr>
                <a:schemeClr val="accent1">
                  <a:lumMod val="75000"/>
                </a:schemeClr>
              </a:buClr>
              <a:buFont typeface="Arial" panose="020B0604020202020204" pitchFamily="34" charset="0"/>
              <a:buChar char="•"/>
            </a:pPr>
            <a:r>
              <a:rPr lang="it-IT" sz="1600" dirty="0" smtClean="0"/>
              <a:t>2G tenuto conto della possibilità di lavorare in modalità 1G</a:t>
            </a:r>
          </a:p>
          <a:p>
            <a:pPr marL="742950" lvl="1" indent="-285750">
              <a:buClr>
                <a:schemeClr val="accent1">
                  <a:lumMod val="75000"/>
                </a:schemeClr>
              </a:buClr>
              <a:buFont typeface="Arial" panose="020B0604020202020204" pitchFamily="34" charset="0"/>
              <a:buChar char="•"/>
            </a:pPr>
            <a:endParaRPr lang="it-IT" sz="1600" dirty="0"/>
          </a:p>
          <a:p>
            <a:pPr marL="285750" indent="-285750">
              <a:buClr>
                <a:schemeClr val="accent1">
                  <a:lumMod val="75000"/>
                </a:schemeClr>
              </a:buClr>
              <a:buFont typeface="Arial" panose="020B0604020202020204" pitchFamily="34" charset="0"/>
              <a:buChar char="•"/>
            </a:pPr>
            <a:r>
              <a:rPr lang="it-IT" sz="1600" dirty="0" smtClean="0"/>
              <a:t>Problemi principali:</a:t>
            </a:r>
          </a:p>
          <a:p>
            <a:pPr marL="742950" lvl="1" indent="-285750">
              <a:buClr>
                <a:schemeClr val="accent1">
                  <a:lumMod val="75000"/>
                </a:schemeClr>
              </a:buClr>
              <a:buFont typeface="Arial" panose="020B0604020202020204" pitchFamily="34" charset="0"/>
              <a:buChar char="•"/>
            </a:pPr>
            <a:r>
              <a:rPr lang="it-IT" sz="1600" dirty="0" smtClean="0"/>
              <a:t>Dimensionamento ordini tenuto conto della necessità di traguardare un orizzonte temporale anche pluriennale prima dell’avvio del piano di </a:t>
            </a:r>
            <a:r>
              <a:rPr lang="it-IT" sz="1600" dirty="0" err="1" smtClean="0"/>
              <a:t>roll</a:t>
            </a:r>
            <a:r>
              <a:rPr lang="it-IT" sz="1600" dirty="0" smtClean="0"/>
              <a:t>-out dei contatori 2G</a:t>
            </a:r>
          </a:p>
          <a:p>
            <a:pPr marL="742950" lvl="1" indent="-285750">
              <a:buClr>
                <a:schemeClr val="accent1">
                  <a:lumMod val="75000"/>
                </a:schemeClr>
              </a:buClr>
              <a:buFont typeface="Arial" panose="020B0604020202020204" pitchFamily="34" charset="0"/>
              <a:buChar char="•"/>
            </a:pPr>
            <a:r>
              <a:rPr lang="it-IT" sz="1600" dirty="0" smtClean="0"/>
              <a:t>Disponibilità effettiva di contatori 2G sul mercato</a:t>
            </a:r>
          </a:p>
          <a:p>
            <a:pPr marL="742950" lvl="1" indent="-285750">
              <a:buClr>
                <a:schemeClr val="accent1">
                  <a:lumMod val="75000"/>
                </a:schemeClr>
              </a:buClr>
              <a:buFont typeface="Arial" panose="020B0604020202020204" pitchFamily="34" charset="0"/>
              <a:buChar char="•"/>
            </a:pPr>
            <a:r>
              <a:rPr lang="it-IT" sz="1600" dirty="0" smtClean="0"/>
              <a:t>Costi di approvvigionamento di contatori 1G in prossimità della chiusura della linea produttiva e costi dei contatori 2G per lotti molto limitati</a:t>
            </a:r>
          </a:p>
          <a:p>
            <a:pPr marL="285750" indent="-285750">
              <a:buClr>
                <a:schemeClr val="accent1">
                  <a:lumMod val="75000"/>
                </a:schemeClr>
              </a:buClr>
              <a:buFont typeface="Arial" panose="020B0604020202020204" pitchFamily="34" charset="0"/>
              <a:buChar char="•"/>
            </a:pPr>
            <a:endParaRPr lang="it-IT" sz="1600" dirty="0"/>
          </a:p>
          <a:p>
            <a:pPr marL="285750" indent="-285750">
              <a:buClr>
                <a:schemeClr val="accent1">
                  <a:lumMod val="75000"/>
                </a:schemeClr>
              </a:buClr>
              <a:buFont typeface="Arial" panose="020B0604020202020204" pitchFamily="34" charset="0"/>
              <a:buChar char="•"/>
            </a:pPr>
            <a:r>
              <a:rPr lang="it-IT" sz="1600" dirty="0" smtClean="0"/>
              <a:t>?? Cosa stanno facendo le Imprese</a:t>
            </a:r>
          </a:p>
          <a:p>
            <a:pPr marL="285750" indent="-285750">
              <a:buClr>
                <a:schemeClr val="accent1">
                  <a:lumMod val="75000"/>
                </a:schemeClr>
              </a:buClr>
              <a:buFont typeface="Arial" panose="020B0604020202020204" pitchFamily="34" charset="0"/>
              <a:buChar char="•"/>
            </a:pPr>
            <a:endParaRPr lang="it-IT" sz="1400" dirty="0" smtClean="0"/>
          </a:p>
          <a:p>
            <a:pPr marL="285750" indent="-285750">
              <a:buClr>
                <a:schemeClr val="accent1">
                  <a:lumMod val="75000"/>
                </a:schemeClr>
              </a:buClr>
              <a:buFont typeface="Courier New" panose="02070309020205020404" pitchFamily="49" charset="0"/>
              <a:buChar char="o"/>
            </a:pPr>
            <a:endParaRPr lang="it-IT" sz="1400" dirty="0"/>
          </a:p>
        </p:txBody>
      </p:sp>
    </p:spTree>
    <p:extLst>
      <p:ext uri="{BB962C8B-B14F-4D97-AF65-F5344CB8AC3E}">
        <p14:creationId xmlns:p14="http://schemas.microsoft.com/office/powerpoint/2010/main" xmlns="" val="20257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138" y="1283095"/>
            <a:ext cx="7702550" cy="1838139"/>
          </a:xfrm>
        </p:spPr>
        <p:txBody>
          <a:bodyPr/>
          <a:lstStyle/>
          <a:p>
            <a:r>
              <a:rPr lang="it-IT" sz="2400" b="1" dirty="0" smtClean="0"/>
              <a:t>	</a:t>
            </a:r>
            <a:br>
              <a:rPr lang="it-IT" sz="2400" b="1" dirty="0" smtClean="0"/>
            </a:br>
            <a:r>
              <a:rPr lang="it-IT" sz="2400" b="1" dirty="0" smtClean="0"/>
              <a:t/>
            </a:r>
            <a:br>
              <a:rPr lang="it-IT" sz="2400" b="1" dirty="0" smtClean="0"/>
            </a:br>
            <a:r>
              <a:rPr lang="it-IT" sz="2400" b="1" dirty="0" smtClean="0"/>
              <a:t>2G – la regolazione</a:t>
            </a:r>
            <a:br>
              <a:rPr lang="it-IT" sz="2400" b="1" dirty="0" smtClean="0"/>
            </a:br>
            <a:r>
              <a:rPr lang="it-IT" sz="2400" b="1" dirty="0"/>
              <a:t/>
            </a:r>
            <a:br>
              <a:rPr lang="it-IT" sz="2400" b="1" dirty="0"/>
            </a:br>
            <a:r>
              <a:rPr lang="it-IT" sz="2400" b="1" dirty="0" smtClean="0"/>
              <a:t/>
            </a:r>
            <a:br>
              <a:rPr lang="it-IT" sz="2400" b="1" dirty="0" smtClean="0"/>
            </a:br>
            <a:r>
              <a:rPr lang="it-IT" sz="2400" b="1" dirty="0" smtClean="0"/>
              <a:t>					</a:t>
            </a:r>
            <a:br>
              <a:rPr lang="it-IT" sz="2400" b="1" dirty="0" smtClean="0"/>
            </a:br>
            <a:endParaRPr lang="it-IT" sz="2000" dirty="0"/>
          </a:p>
        </p:txBody>
      </p:sp>
      <p:sp>
        <p:nvSpPr>
          <p:cNvPr id="4" name="Segnaposto testo 3"/>
          <p:cNvSpPr>
            <a:spLocks noGrp="1"/>
          </p:cNvSpPr>
          <p:nvPr>
            <p:ph type="body" sz="quarter" idx="11"/>
          </p:nvPr>
        </p:nvSpPr>
        <p:spPr>
          <a:xfrm>
            <a:off x="719137" y="4644594"/>
            <a:ext cx="8296073" cy="361732"/>
          </a:xfrm>
        </p:spPr>
        <p:txBody>
          <a:bodyPr/>
          <a:lstStyle/>
          <a:p>
            <a:r>
              <a:rPr lang="it-IT" dirty="0" smtClean="0"/>
              <a:t>Settore Energia: Reti e Tecnologie</a:t>
            </a:r>
            <a:endParaRPr lang="it-IT" dirty="0"/>
          </a:p>
        </p:txBody>
      </p:sp>
    </p:spTree>
    <p:extLst>
      <p:ext uri="{BB962C8B-B14F-4D97-AF65-F5344CB8AC3E}">
        <p14:creationId xmlns:p14="http://schemas.microsoft.com/office/powerpoint/2010/main" xmlns="" val="3151232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Il </a:t>
            </a:r>
            <a:r>
              <a:rPr lang="it-IT" sz="2400" b="1" dirty="0" err="1" smtClean="0">
                <a:solidFill>
                  <a:schemeClr val="accent1">
                    <a:lumMod val="75000"/>
                  </a:schemeClr>
                </a:solidFill>
              </a:rPr>
              <a:t>GdL</a:t>
            </a:r>
            <a:r>
              <a:rPr lang="it-IT" sz="2400" b="1" dirty="0" smtClean="0">
                <a:solidFill>
                  <a:schemeClr val="accent1">
                    <a:lumMod val="75000"/>
                  </a:schemeClr>
                </a:solidFill>
              </a:rPr>
              <a:t> Interoperabilità</a:t>
            </a:r>
          </a:p>
        </p:txBody>
      </p:sp>
      <p:sp>
        <p:nvSpPr>
          <p:cNvPr id="4" name="Rettangolo 3"/>
          <p:cNvSpPr/>
          <p:nvPr/>
        </p:nvSpPr>
        <p:spPr>
          <a:xfrm>
            <a:off x="175873" y="709400"/>
            <a:ext cx="8550607" cy="2031325"/>
          </a:xfrm>
          <a:prstGeom prst="rect">
            <a:avLst/>
          </a:prstGeom>
        </p:spPr>
        <p:txBody>
          <a:bodyPr wrap="square">
            <a:spAutoFit/>
          </a:bodyPr>
          <a:lstStyle/>
          <a:p>
            <a:pPr marL="285750" indent="-285750">
              <a:buClr>
                <a:schemeClr val="accent1">
                  <a:lumMod val="75000"/>
                </a:schemeClr>
              </a:buClr>
              <a:buFont typeface="Arial" panose="020B0604020202020204" pitchFamily="34" charset="0"/>
              <a:buChar char="•"/>
            </a:pPr>
            <a:r>
              <a:rPr lang="it-IT" sz="1400" dirty="0" smtClean="0"/>
              <a:t>Lavori </a:t>
            </a:r>
            <a:r>
              <a:rPr lang="it-IT" sz="1400" dirty="0"/>
              <a:t>di </a:t>
            </a:r>
            <a:r>
              <a:rPr lang="it-IT" sz="1400" dirty="0" smtClean="0"/>
              <a:t>definizione delle </a:t>
            </a:r>
            <a:r>
              <a:rPr lang="it-IT" sz="1400" dirty="0"/>
              <a:t>soluzioni di intercambiabilità dei sistemi di </a:t>
            </a:r>
            <a:r>
              <a:rPr lang="it-IT" sz="1400" dirty="0" err="1"/>
              <a:t>smart</a:t>
            </a:r>
            <a:r>
              <a:rPr lang="it-IT" sz="1400" dirty="0"/>
              <a:t> </a:t>
            </a:r>
            <a:r>
              <a:rPr lang="it-IT" sz="1400" dirty="0" err="1"/>
              <a:t>metering</a:t>
            </a:r>
            <a:r>
              <a:rPr lang="it-IT" sz="1400" dirty="0"/>
              <a:t> 2G ai sensi della </a:t>
            </a:r>
            <a:r>
              <a:rPr lang="it-IT" sz="1400" dirty="0" smtClean="0"/>
              <a:t>Deliberazione 87/2016/R/</a:t>
            </a:r>
            <a:r>
              <a:rPr lang="it-IT" sz="1400" dirty="0" err="1" smtClean="0"/>
              <a:t>eel</a:t>
            </a:r>
            <a:r>
              <a:rPr lang="it-IT" sz="1400" dirty="0" smtClean="0"/>
              <a:t> </a:t>
            </a:r>
            <a:r>
              <a:rPr lang="it-IT" sz="1400" dirty="0"/>
              <a:t>in caso di subentro in un ambito territoriale di un nuovo </a:t>
            </a:r>
            <a:r>
              <a:rPr lang="it-IT" sz="1400" dirty="0" smtClean="0"/>
              <a:t>concessionario</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r>
              <a:rPr lang="it-IT" sz="1400" dirty="0" smtClean="0"/>
              <a:t>La </a:t>
            </a:r>
            <a:r>
              <a:rPr lang="it-IT" sz="1400" dirty="0"/>
              <a:t>soluzione tecnica più efficiente al requisito in oggetto e al contempo </a:t>
            </a:r>
            <a:r>
              <a:rPr lang="it-IT" sz="1400" dirty="0" smtClean="0"/>
              <a:t>efficace consiste </a:t>
            </a:r>
            <a:r>
              <a:rPr lang="it-IT" sz="1400" dirty="0"/>
              <a:t>nella </a:t>
            </a:r>
            <a:r>
              <a:rPr lang="it-IT" sz="1400" b="1" u="sng" dirty="0"/>
              <a:t>scelta di un unico protocollo standard per il segmento Sistema Centrale-Concentratore </a:t>
            </a:r>
            <a:r>
              <a:rPr lang="it-IT" sz="1400" b="1" u="sng" dirty="0" smtClean="0"/>
              <a:t>della </a:t>
            </a:r>
            <a:r>
              <a:rPr lang="it-IT" sz="1400" b="1" u="sng" dirty="0" err="1" smtClean="0"/>
              <a:t>chain</a:t>
            </a:r>
            <a:r>
              <a:rPr lang="it-IT" sz="1400" b="1" u="sng" dirty="0" smtClean="0"/>
              <a:t> </a:t>
            </a:r>
            <a:r>
              <a:rPr lang="it-IT" sz="1400" b="1" u="sng" dirty="0"/>
              <a:t>1</a:t>
            </a:r>
            <a:r>
              <a:rPr lang="it-IT" sz="1400" dirty="0"/>
              <a:t>. Ciò consentirà di garantire il requisito della intercambiabilità, attraverso la piena interoperabilità </a:t>
            </a:r>
            <a:r>
              <a:rPr lang="it-IT" sz="1400" dirty="0" smtClean="0"/>
              <a:t>e il </a:t>
            </a:r>
            <a:r>
              <a:rPr lang="it-IT" sz="1400" dirty="0"/>
              <a:t>pieno funzionamento dei sistemi di telelettura e </a:t>
            </a:r>
            <a:r>
              <a:rPr lang="it-IT" sz="1400" dirty="0" err="1"/>
              <a:t>telegestione</a:t>
            </a:r>
            <a:r>
              <a:rPr lang="it-IT" sz="1400" dirty="0"/>
              <a:t> dei diversi Distributori, in occasione </a:t>
            </a:r>
            <a:r>
              <a:rPr lang="it-IT" sz="1400" dirty="0" smtClean="0"/>
              <a:t>delle modifiche </a:t>
            </a:r>
            <a:r>
              <a:rPr lang="it-IT" sz="1400" dirty="0"/>
              <a:t>del perimetro delle </a:t>
            </a:r>
            <a:r>
              <a:rPr lang="it-IT" sz="1400" dirty="0" smtClean="0"/>
              <a:t>concessioni</a:t>
            </a:r>
          </a:p>
          <a:p>
            <a:pPr marL="285750" indent="-285750">
              <a:buClr>
                <a:schemeClr val="accent1">
                  <a:lumMod val="75000"/>
                </a:schemeClr>
              </a:buClr>
              <a:buFont typeface="Arial" panose="020B0604020202020204" pitchFamily="34" charset="0"/>
              <a:buChar char="•"/>
            </a:pPr>
            <a:endParaRPr lang="it-IT" sz="1400" dirty="0"/>
          </a:p>
          <a:p>
            <a:pPr marL="285750" indent="-285750">
              <a:buClr>
                <a:schemeClr val="accent1">
                  <a:lumMod val="75000"/>
                </a:schemeClr>
              </a:buClr>
              <a:buFont typeface="Arial" panose="020B0604020202020204" pitchFamily="34" charset="0"/>
              <a:buChar char="•"/>
            </a:pPr>
            <a:endParaRPr lang="it-IT" sz="1400" dirty="0"/>
          </a:p>
        </p:txBody>
      </p:sp>
      <p:pic>
        <p:nvPicPr>
          <p:cNvPr id="2" name="Immagine 1"/>
          <p:cNvPicPr>
            <a:picLocks noChangeAspect="1"/>
          </p:cNvPicPr>
          <p:nvPr/>
        </p:nvPicPr>
        <p:blipFill>
          <a:blip r:embed="rId3"/>
          <a:stretch>
            <a:fillRect/>
          </a:stretch>
        </p:blipFill>
        <p:spPr>
          <a:xfrm>
            <a:off x="228347" y="2806991"/>
            <a:ext cx="3909060" cy="2377440"/>
          </a:xfrm>
          <a:prstGeom prst="rect">
            <a:avLst/>
          </a:prstGeom>
        </p:spPr>
      </p:pic>
      <p:pic>
        <p:nvPicPr>
          <p:cNvPr id="3" name="Immagine 2"/>
          <p:cNvPicPr>
            <a:picLocks noChangeAspect="1"/>
          </p:cNvPicPr>
          <p:nvPr/>
        </p:nvPicPr>
        <p:blipFill>
          <a:blip r:embed="rId4"/>
          <a:stretch>
            <a:fillRect/>
          </a:stretch>
        </p:blipFill>
        <p:spPr>
          <a:xfrm>
            <a:off x="4320981" y="2905403"/>
            <a:ext cx="4767263" cy="2163604"/>
          </a:xfrm>
          <a:prstGeom prst="rect">
            <a:avLst/>
          </a:prstGeom>
        </p:spPr>
      </p:pic>
    </p:spTree>
    <p:extLst>
      <p:ext uri="{BB962C8B-B14F-4D97-AF65-F5344CB8AC3E}">
        <p14:creationId xmlns:p14="http://schemas.microsoft.com/office/powerpoint/2010/main" xmlns="" val="841081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9138" y="1283095"/>
            <a:ext cx="7702550" cy="1838139"/>
          </a:xfrm>
        </p:spPr>
        <p:txBody>
          <a:bodyPr/>
          <a:lstStyle/>
          <a:p>
            <a:r>
              <a:rPr lang="it-IT" sz="2400" b="1" dirty="0" smtClean="0"/>
              <a:t>	</a:t>
            </a:r>
            <a:br>
              <a:rPr lang="it-IT" sz="2400" b="1" dirty="0" smtClean="0"/>
            </a:br>
            <a:r>
              <a:rPr lang="it-IT" sz="2400" b="1" dirty="0" smtClean="0"/>
              <a:t/>
            </a:r>
            <a:br>
              <a:rPr lang="it-IT" sz="2400" b="1" dirty="0" smtClean="0"/>
            </a:br>
            <a:r>
              <a:rPr lang="it-IT" sz="2400" b="1" dirty="0"/>
              <a:t>G</a:t>
            </a:r>
            <a:r>
              <a:rPr lang="it-IT" sz="2400" b="1" dirty="0" smtClean="0"/>
              <a:t>razie per l’attenzione</a:t>
            </a:r>
            <a:br>
              <a:rPr lang="it-IT" sz="2400" b="1" dirty="0" smtClean="0"/>
            </a:br>
            <a:r>
              <a:rPr lang="it-IT" sz="2400" b="1" dirty="0"/>
              <a:t/>
            </a:r>
            <a:br>
              <a:rPr lang="it-IT" sz="2400" b="1" dirty="0"/>
            </a:br>
            <a:r>
              <a:rPr lang="it-IT" sz="2400" b="1" dirty="0" smtClean="0"/>
              <a:t/>
            </a:r>
            <a:br>
              <a:rPr lang="it-IT" sz="2400" b="1" dirty="0" smtClean="0"/>
            </a:br>
            <a:r>
              <a:rPr lang="it-IT" sz="2400" b="1" dirty="0" smtClean="0"/>
              <a:t>					</a:t>
            </a:r>
            <a:br>
              <a:rPr lang="it-IT" sz="2400" b="1" dirty="0" smtClean="0"/>
            </a:br>
            <a:endParaRPr lang="it-IT" sz="2000" dirty="0"/>
          </a:p>
        </p:txBody>
      </p:sp>
      <p:sp>
        <p:nvSpPr>
          <p:cNvPr id="4" name="Segnaposto testo 3"/>
          <p:cNvSpPr>
            <a:spLocks noGrp="1"/>
          </p:cNvSpPr>
          <p:nvPr>
            <p:ph type="body" sz="quarter" idx="11"/>
          </p:nvPr>
        </p:nvSpPr>
        <p:spPr>
          <a:xfrm>
            <a:off x="719137" y="4083892"/>
            <a:ext cx="8296073" cy="361732"/>
          </a:xfrm>
        </p:spPr>
        <p:txBody>
          <a:bodyPr/>
          <a:lstStyle/>
          <a:p>
            <a:r>
              <a:rPr lang="it-IT" dirty="0" smtClean="0"/>
              <a:t>Settore Energia: Reti e Tecnologie</a:t>
            </a:r>
          </a:p>
          <a:p>
            <a:r>
              <a:rPr lang="it-IT" dirty="0" smtClean="0">
                <a:hlinkClick r:id="rId2"/>
              </a:rPr>
              <a:t>Reti.energia@utilitalia.it</a:t>
            </a:r>
            <a:r>
              <a:rPr lang="it-IT" dirty="0" smtClean="0"/>
              <a:t> </a:t>
            </a:r>
          </a:p>
          <a:p>
            <a:r>
              <a:rPr lang="it-IT" dirty="0" err="1" smtClean="0"/>
              <a:t>Tel</a:t>
            </a:r>
            <a:r>
              <a:rPr lang="it-IT" dirty="0" smtClean="0"/>
              <a:t>: 06 945282 40</a:t>
            </a:r>
            <a:endParaRPr lang="it-IT" dirty="0"/>
          </a:p>
        </p:txBody>
      </p:sp>
    </p:spTree>
    <p:extLst>
      <p:ext uri="{BB962C8B-B14F-4D97-AF65-F5344CB8AC3E}">
        <p14:creationId xmlns:p14="http://schemas.microsoft.com/office/powerpoint/2010/main" xmlns="" val="4035267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Lo </a:t>
            </a:r>
            <a:r>
              <a:rPr lang="it-IT" sz="2400" b="1" dirty="0" err="1" smtClean="0">
                <a:solidFill>
                  <a:schemeClr val="accent1">
                    <a:lumMod val="75000"/>
                  </a:schemeClr>
                </a:solidFill>
              </a:rPr>
              <a:t>smart</a:t>
            </a:r>
            <a:r>
              <a:rPr lang="it-IT" sz="2400" b="1" dirty="0" smtClean="0">
                <a:solidFill>
                  <a:schemeClr val="accent1">
                    <a:lumMod val="75000"/>
                  </a:schemeClr>
                </a:solidFill>
              </a:rPr>
              <a:t> </a:t>
            </a:r>
            <a:r>
              <a:rPr lang="it-IT" sz="2400" b="1" dirty="0" err="1" smtClean="0">
                <a:solidFill>
                  <a:schemeClr val="accent1">
                    <a:lumMod val="75000"/>
                  </a:schemeClr>
                </a:solidFill>
              </a:rPr>
              <a:t>metering</a:t>
            </a:r>
            <a:r>
              <a:rPr lang="it-IT" sz="2400" b="1" dirty="0" smtClean="0">
                <a:solidFill>
                  <a:schemeClr val="accent1">
                    <a:lumMod val="75000"/>
                  </a:schemeClr>
                </a:solidFill>
              </a:rPr>
              <a:t> in Italia vs EU</a:t>
            </a:r>
            <a:endParaRPr lang="it-IT" sz="2400" b="1" dirty="0">
              <a:solidFill>
                <a:schemeClr val="accent1">
                  <a:lumMod val="75000"/>
                </a:schemeClr>
              </a:solidFill>
            </a:endParaRPr>
          </a:p>
        </p:txBody>
      </p:sp>
      <p:pic>
        <p:nvPicPr>
          <p:cNvPr id="2" name="Immagine 1"/>
          <p:cNvPicPr>
            <a:picLocks noChangeAspect="1"/>
          </p:cNvPicPr>
          <p:nvPr/>
        </p:nvPicPr>
        <p:blipFill>
          <a:blip r:embed="rId3"/>
          <a:stretch>
            <a:fillRect/>
          </a:stretch>
        </p:blipFill>
        <p:spPr>
          <a:xfrm>
            <a:off x="336040" y="643134"/>
            <a:ext cx="5124450" cy="2976563"/>
          </a:xfrm>
          <a:prstGeom prst="rect">
            <a:avLst/>
          </a:prstGeom>
        </p:spPr>
      </p:pic>
      <p:pic>
        <p:nvPicPr>
          <p:cNvPr id="3" name="Immagine 2"/>
          <p:cNvPicPr>
            <a:picLocks noChangeAspect="1"/>
          </p:cNvPicPr>
          <p:nvPr/>
        </p:nvPicPr>
        <p:blipFill>
          <a:blip r:embed="rId4"/>
          <a:stretch>
            <a:fillRect/>
          </a:stretch>
        </p:blipFill>
        <p:spPr>
          <a:xfrm>
            <a:off x="1990948" y="3465838"/>
            <a:ext cx="5778341" cy="3242786"/>
          </a:xfrm>
          <a:prstGeom prst="rect">
            <a:avLst/>
          </a:prstGeom>
        </p:spPr>
      </p:pic>
      <p:pic>
        <p:nvPicPr>
          <p:cNvPr id="6" name="Immagine 5"/>
          <p:cNvPicPr>
            <a:picLocks noChangeAspect="1"/>
          </p:cNvPicPr>
          <p:nvPr/>
        </p:nvPicPr>
        <p:blipFill>
          <a:blip r:embed="rId5"/>
          <a:stretch>
            <a:fillRect/>
          </a:stretch>
        </p:blipFill>
        <p:spPr>
          <a:xfrm>
            <a:off x="5032001" y="816661"/>
            <a:ext cx="3773805" cy="1426845"/>
          </a:xfrm>
          <a:prstGeom prst="rect">
            <a:avLst/>
          </a:prstGeom>
        </p:spPr>
      </p:pic>
      <p:sp>
        <p:nvSpPr>
          <p:cNvPr id="7" name="Rettangolo 6"/>
          <p:cNvSpPr/>
          <p:nvPr/>
        </p:nvSpPr>
        <p:spPr>
          <a:xfrm>
            <a:off x="5581378" y="2248979"/>
            <a:ext cx="3224427" cy="1107996"/>
          </a:xfrm>
          <a:prstGeom prst="rect">
            <a:avLst/>
          </a:prstGeom>
        </p:spPr>
        <p:txBody>
          <a:bodyPr wrap="square">
            <a:spAutoFit/>
          </a:bodyPr>
          <a:lstStyle/>
          <a:p>
            <a:pPr>
              <a:buClr>
                <a:schemeClr val="accent1">
                  <a:lumMod val="75000"/>
                </a:schemeClr>
              </a:buClr>
            </a:pPr>
            <a:r>
              <a:rPr lang="it-IT" sz="1100" dirty="0" smtClean="0"/>
              <a:t>!! N.B dal TICOOP: </a:t>
            </a:r>
          </a:p>
          <a:p>
            <a:pPr>
              <a:buClr>
                <a:schemeClr val="accent1">
                  <a:lumMod val="75000"/>
                </a:schemeClr>
              </a:buClr>
            </a:pPr>
            <a:r>
              <a:rPr lang="it-IT" sz="1100" i="1" dirty="0"/>
              <a:t>«Il programma temporale di cui al comma 8.1 dell’Allegato A della deliberazione n. 292/06, con esclusivo riferimento ai punti di prelievo nella titolarità di clienti soci diretti, è </a:t>
            </a:r>
            <a:r>
              <a:rPr lang="it-IT" sz="1100" b="1" i="1" dirty="0">
                <a:solidFill>
                  <a:srgbClr val="FF0000"/>
                </a:solidFill>
              </a:rPr>
              <a:t>prorogato di 24 (ventiquattro) </a:t>
            </a:r>
            <a:r>
              <a:rPr lang="it-IT" sz="1100" b="1" i="1" dirty="0" smtClean="0">
                <a:solidFill>
                  <a:srgbClr val="FF0000"/>
                </a:solidFill>
              </a:rPr>
              <a:t>mesi</a:t>
            </a:r>
            <a:r>
              <a:rPr lang="it-IT" sz="1100" dirty="0" smtClean="0"/>
              <a:t>»</a:t>
            </a:r>
            <a:endParaRPr lang="it-IT" sz="1400" b="1" i="1" u="sng" dirty="0"/>
          </a:p>
        </p:txBody>
      </p:sp>
    </p:spTree>
    <p:extLst>
      <p:ext uri="{BB962C8B-B14F-4D97-AF65-F5344CB8AC3E}">
        <p14:creationId xmlns:p14="http://schemas.microsoft.com/office/powerpoint/2010/main" xmlns="" val="93769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smtClean="0">
                <a:solidFill>
                  <a:schemeClr val="accent1">
                    <a:lumMod val="75000"/>
                  </a:schemeClr>
                </a:solidFill>
              </a:rPr>
              <a:t>La tariffa parametrica – inquadramento </a:t>
            </a:r>
          </a:p>
        </p:txBody>
      </p:sp>
      <p:sp>
        <p:nvSpPr>
          <p:cNvPr id="4" name="Rettangolo 3"/>
          <p:cNvSpPr/>
          <p:nvPr/>
        </p:nvSpPr>
        <p:spPr>
          <a:xfrm>
            <a:off x="175873" y="735278"/>
            <a:ext cx="8550607" cy="2246769"/>
          </a:xfrm>
          <a:prstGeom prst="rect">
            <a:avLst/>
          </a:prstGeom>
        </p:spPr>
        <p:txBody>
          <a:bodyPr wrap="square">
            <a:spAutoFit/>
          </a:bodyPr>
          <a:lstStyle/>
          <a:p>
            <a:pPr>
              <a:buClr>
                <a:schemeClr val="accent1">
                  <a:lumMod val="75000"/>
                </a:schemeClr>
              </a:buClr>
            </a:pPr>
            <a:r>
              <a:rPr lang="it-IT" sz="1400" dirty="0" smtClean="0"/>
              <a:t>PROVVEDIMENTO: </a:t>
            </a:r>
            <a:r>
              <a:rPr lang="it-IT" sz="1400" b="1" dirty="0" smtClean="0"/>
              <a:t>delibera 654/2015/R/</a:t>
            </a:r>
            <a:r>
              <a:rPr lang="it-IT" sz="1400" b="1" dirty="0" err="1" smtClean="0"/>
              <a:t>eel</a:t>
            </a:r>
            <a:r>
              <a:rPr lang="it-IT" sz="1400" dirty="0"/>
              <a:t> - 23 dicembre </a:t>
            </a:r>
            <a:r>
              <a:rPr lang="it-IT" sz="1400" dirty="0" smtClean="0"/>
              <a:t>2015 </a:t>
            </a:r>
            <a:r>
              <a:rPr lang="it-IT" sz="1400" dirty="0"/>
              <a:t>che approva la </a:t>
            </a:r>
            <a:r>
              <a:rPr lang="it-IT" sz="1400" dirty="0" smtClean="0"/>
              <a:t>regolazione </a:t>
            </a:r>
            <a:r>
              <a:rPr lang="it-IT" sz="1400" dirty="0"/>
              <a:t>tariffaria dei servizi di trasmissione, distribuzione e misura dell’energia elettrica, per il periodo di regolazione 2016-2023 </a:t>
            </a:r>
            <a:r>
              <a:rPr lang="it-IT" sz="1400" dirty="0" smtClean="0"/>
              <a:t>(NPR1)</a:t>
            </a:r>
          </a:p>
          <a:p>
            <a:pPr>
              <a:buClr>
                <a:schemeClr val="accent1">
                  <a:lumMod val="75000"/>
                </a:schemeClr>
              </a:buClr>
            </a:pPr>
            <a:endParaRPr lang="it-IT" sz="1400" dirty="0"/>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smtClean="0"/>
          </a:p>
          <a:p>
            <a:pPr>
              <a:buClr>
                <a:schemeClr val="accent1">
                  <a:lumMod val="75000"/>
                </a:schemeClr>
              </a:buClr>
            </a:pPr>
            <a:endParaRPr lang="it-IT" sz="1400" dirty="0" smtClean="0"/>
          </a:p>
          <a:p>
            <a:pPr>
              <a:buClr>
                <a:schemeClr val="accent1">
                  <a:lumMod val="75000"/>
                </a:schemeClr>
              </a:buClr>
            </a:pPr>
            <a:endParaRPr lang="it-IT" sz="1400" dirty="0"/>
          </a:p>
          <a:p>
            <a:pPr>
              <a:buClr>
                <a:schemeClr val="accent1">
                  <a:lumMod val="75000"/>
                </a:schemeClr>
              </a:buClr>
            </a:pPr>
            <a:endParaRPr lang="it-IT" sz="1400" dirty="0"/>
          </a:p>
          <a:p>
            <a:pPr marL="285750" indent="-285750">
              <a:buClr>
                <a:schemeClr val="accent1">
                  <a:lumMod val="75000"/>
                </a:schemeClr>
              </a:buClr>
              <a:buFont typeface="Courier New" panose="02070309020205020404" pitchFamily="49" charset="0"/>
              <a:buChar char="o"/>
            </a:pPr>
            <a:endParaRPr lang="it-IT" sz="1400" dirty="0"/>
          </a:p>
        </p:txBody>
      </p:sp>
      <p:grpSp>
        <p:nvGrpSpPr>
          <p:cNvPr id="11" name="Gruppo 10"/>
          <p:cNvGrpSpPr/>
          <p:nvPr/>
        </p:nvGrpSpPr>
        <p:grpSpPr>
          <a:xfrm>
            <a:off x="119732" y="1257109"/>
            <a:ext cx="3656255" cy="725181"/>
            <a:chOff x="788893" y="1201272"/>
            <a:chExt cx="3650013" cy="1326776"/>
          </a:xfrm>
        </p:grpSpPr>
        <p:sp>
          <p:nvSpPr>
            <p:cNvPr id="13" name="Gallone 12"/>
            <p:cNvSpPr/>
            <p:nvPr/>
          </p:nvSpPr>
          <p:spPr>
            <a:xfrm>
              <a:off x="2325207" y="1201272"/>
              <a:ext cx="2113699" cy="1326776"/>
            </a:xfrm>
            <a:prstGeom prst="chevron">
              <a:avLst/>
            </a:prstGeom>
            <a:solidFill>
              <a:schemeClr val="accent1">
                <a:lumMod val="50000"/>
              </a:schemeClr>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solidFill>
                    <a:schemeClr val="bg1"/>
                  </a:solidFill>
                </a:rPr>
                <a:t>DCO 428/2016/R/</a:t>
              </a:r>
              <a:r>
                <a:rPr lang="it-IT" sz="1400" dirty="0" err="1" smtClean="0">
                  <a:solidFill>
                    <a:schemeClr val="bg1"/>
                  </a:solidFill>
                </a:rPr>
                <a:t>eel</a:t>
              </a:r>
              <a:endParaRPr lang="it-IT" sz="1400" dirty="0" smtClean="0">
                <a:solidFill>
                  <a:schemeClr val="bg1"/>
                </a:solidFill>
              </a:endParaRPr>
            </a:p>
            <a:p>
              <a:pPr algn="ctr"/>
              <a:r>
                <a:rPr lang="it-IT" sz="1400" dirty="0">
                  <a:solidFill>
                    <a:schemeClr val="bg1"/>
                  </a:solidFill>
                </a:rPr>
                <a:t>l</a:t>
              </a:r>
              <a:r>
                <a:rPr lang="it-IT" sz="1400" dirty="0" smtClean="0">
                  <a:solidFill>
                    <a:schemeClr val="bg1"/>
                  </a:solidFill>
                </a:rPr>
                <a:t>uglio 2016</a:t>
              </a:r>
              <a:endParaRPr lang="it-IT" sz="1400" dirty="0">
                <a:solidFill>
                  <a:schemeClr val="bg1"/>
                </a:solidFill>
              </a:endParaRPr>
            </a:p>
          </p:txBody>
        </p:sp>
        <p:sp>
          <p:nvSpPr>
            <p:cNvPr id="15" name="Pentagono 14"/>
            <p:cNvSpPr/>
            <p:nvPr/>
          </p:nvSpPr>
          <p:spPr>
            <a:xfrm>
              <a:off x="788893" y="1201272"/>
              <a:ext cx="1917682" cy="1326776"/>
            </a:xfrm>
            <a:prstGeom prst="homePlate">
              <a:avLst/>
            </a:prstGeom>
            <a:solidFill>
              <a:schemeClr val="accent1">
                <a:lumMod val="50000"/>
              </a:schemeClr>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D</a:t>
              </a:r>
              <a:r>
                <a:rPr lang="it-IT" sz="1400" dirty="0" smtClean="0">
                  <a:solidFill>
                    <a:schemeClr val="bg1"/>
                  </a:solidFill>
                </a:rPr>
                <a:t>el 654/2015/R/</a:t>
              </a:r>
              <a:r>
                <a:rPr lang="it-IT" sz="1400" dirty="0" err="1" smtClean="0">
                  <a:solidFill>
                    <a:schemeClr val="bg1"/>
                  </a:solidFill>
                </a:rPr>
                <a:t>eel</a:t>
              </a:r>
              <a:endParaRPr lang="it-IT" sz="1400" dirty="0" smtClean="0">
                <a:solidFill>
                  <a:schemeClr val="bg1"/>
                </a:solidFill>
              </a:endParaRPr>
            </a:p>
            <a:p>
              <a:pPr algn="ctr"/>
              <a:r>
                <a:rPr lang="it-IT" sz="1400" dirty="0" smtClean="0">
                  <a:solidFill>
                    <a:schemeClr val="bg1"/>
                  </a:solidFill>
                </a:rPr>
                <a:t>dicembre 2015</a:t>
              </a:r>
              <a:endParaRPr lang="it-IT" sz="1400" dirty="0">
                <a:solidFill>
                  <a:schemeClr val="bg1"/>
                </a:solidFill>
              </a:endParaRPr>
            </a:p>
          </p:txBody>
        </p:sp>
      </p:grpSp>
      <p:sp>
        <p:nvSpPr>
          <p:cNvPr id="16" name="Gallone 15"/>
          <p:cNvSpPr/>
          <p:nvPr/>
        </p:nvSpPr>
        <p:spPr>
          <a:xfrm>
            <a:off x="6970623" y="1266874"/>
            <a:ext cx="2070569" cy="725181"/>
          </a:xfrm>
          <a:prstGeom prst="chevron">
            <a:avLst/>
          </a:prstGeom>
          <a:solidFill>
            <a:schemeClr val="tx2">
              <a:lumMod val="60000"/>
              <a:lumOff val="40000"/>
            </a:schemeClr>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solidFill>
                  <a:schemeClr val="bg1"/>
                </a:solidFill>
              </a:rPr>
              <a:t>DCO 580/2017/R/</a:t>
            </a:r>
            <a:r>
              <a:rPr lang="it-IT" sz="1400" dirty="0" err="1" smtClean="0">
                <a:solidFill>
                  <a:schemeClr val="bg1"/>
                </a:solidFill>
              </a:rPr>
              <a:t>eel</a:t>
            </a:r>
            <a:endParaRPr lang="it-IT" sz="1400" dirty="0" smtClean="0">
              <a:solidFill>
                <a:schemeClr val="bg1"/>
              </a:solidFill>
            </a:endParaRPr>
          </a:p>
          <a:p>
            <a:pPr algn="ctr"/>
            <a:r>
              <a:rPr lang="it-IT" sz="1400" dirty="0" smtClean="0">
                <a:solidFill>
                  <a:schemeClr val="bg1"/>
                </a:solidFill>
              </a:rPr>
              <a:t>Agosto 2017</a:t>
            </a:r>
            <a:endParaRPr lang="it-IT" sz="1400" dirty="0">
              <a:solidFill>
                <a:schemeClr val="bg1"/>
              </a:solidFill>
            </a:endParaRPr>
          </a:p>
        </p:txBody>
      </p:sp>
      <p:sp>
        <p:nvSpPr>
          <p:cNvPr id="19" name="Gallone 18"/>
          <p:cNvSpPr/>
          <p:nvPr/>
        </p:nvSpPr>
        <p:spPr>
          <a:xfrm>
            <a:off x="3435397" y="1257108"/>
            <a:ext cx="2073898" cy="725181"/>
          </a:xfrm>
          <a:prstGeom prst="chevron">
            <a:avLst/>
          </a:prstGeom>
          <a:solidFill>
            <a:schemeClr val="accent1">
              <a:lumMod val="50000"/>
            </a:schemeClr>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Del 734/2016/R/</a:t>
            </a:r>
            <a:r>
              <a:rPr lang="it-IT" sz="1400" dirty="0" err="1">
                <a:solidFill>
                  <a:schemeClr val="bg1"/>
                </a:solidFill>
              </a:rPr>
              <a:t>eel</a:t>
            </a:r>
            <a:endParaRPr lang="it-IT" sz="1400" dirty="0">
              <a:solidFill>
                <a:schemeClr val="bg1"/>
              </a:solidFill>
            </a:endParaRPr>
          </a:p>
          <a:p>
            <a:pPr algn="ctr"/>
            <a:r>
              <a:rPr lang="it-IT" sz="1400" dirty="0" smtClean="0">
                <a:solidFill>
                  <a:schemeClr val="bg1"/>
                </a:solidFill>
              </a:rPr>
              <a:t> dicembre 2016</a:t>
            </a:r>
            <a:endParaRPr lang="it-IT" sz="1400" dirty="0">
              <a:solidFill>
                <a:schemeClr val="bg1"/>
              </a:solidFill>
            </a:endParaRPr>
          </a:p>
        </p:txBody>
      </p:sp>
      <p:sp>
        <p:nvSpPr>
          <p:cNvPr id="20" name="Gallone 19"/>
          <p:cNvSpPr/>
          <p:nvPr/>
        </p:nvSpPr>
        <p:spPr>
          <a:xfrm>
            <a:off x="5170691" y="1266875"/>
            <a:ext cx="2109329" cy="725181"/>
          </a:xfrm>
          <a:prstGeom prst="chevron">
            <a:avLst/>
          </a:prstGeom>
          <a:solidFill>
            <a:schemeClr val="accent1">
              <a:lumMod val="50000"/>
            </a:schemeClr>
          </a:solidFill>
          <a:ln w="28575">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Approvazione </a:t>
            </a:r>
            <a:r>
              <a:rPr lang="it-IT" sz="1400" dirty="0" smtClean="0">
                <a:solidFill>
                  <a:schemeClr val="bg1"/>
                </a:solidFill>
              </a:rPr>
              <a:t>DDL</a:t>
            </a:r>
            <a:endParaRPr lang="it-IT" sz="1400" dirty="0">
              <a:solidFill>
                <a:schemeClr val="bg1"/>
              </a:solidFill>
            </a:endParaRPr>
          </a:p>
          <a:p>
            <a:pPr algn="ctr"/>
            <a:r>
              <a:rPr lang="it-IT" sz="1400" dirty="0">
                <a:solidFill>
                  <a:schemeClr val="bg1"/>
                </a:solidFill>
              </a:rPr>
              <a:t>Agosto 2017</a:t>
            </a:r>
          </a:p>
        </p:txBody>
      </p:sp>
      <p:sp>
        <p:nvSpPr>
          <p:cNvPr id="21" name="Rettangolo 20"/>
          <p:cNvSpPr/>
          <p:nvPr/>
        </p:nvSpPr>
        <p:spPr>
          <a:xfrm>
            <a:off x="215151" y="2081010"/>
            <a:ext cx="8550607" cy="4154984"/>
          </a:xfrm>
          <a:prstGeom prst="rect">
            <a:avLst/>
          </a:prstGeom>
        </p:spPr>
        <p:txBody>
          <a:bodyPr wrap="square">
            <a:spAutoFit/>
          </a:bodyPr>
          <a:lstStyle/>
          <a:p>
            <a:pPr marL="285750" indent="-285750">
              <a:buClr>
                <a:schemeClr val="accent1">
                  <a:lumMod val="75000"/>
                </a:schemeClr>
              </a:buClr>
              <a:buFont typeface="Courier New" panose="02070309020205020404" pitchFamily="49" charset="0"/>
              <a:buChar char="o"/>
            </a:pPr>
            <a:r>
              <a:rPr lang="it-IT" sz="1200" dirty="0" smtClean="0"/>
              <a:t>Con la del. 654/15 ha previsto un regime di riconoscimento tariffario parametrico per le Imprese &lt; 100k POD alternativo al regime individuale. Anche su sollecitazione della Federazione AEEGSI ha avviato con gli stakeholder una Tavolo di lavoro.</a:t>
            </a:r>
          </a:p>
          <a:p>
            <a:pPr marL="285750" indent="-285750">
              <a:buClr>
                <a:schemeClr val="accent1">
                  <a:lumMod val="75000"/>
                </a:schemeClr>
              </a:buClr>
              <a:buFont typeface="Courier New" panose="02070309020205020404" pitchFamily="49" charset="0"/>
              <a:buChar char="o"/>
            </a:pPr>
            <a:r>
              <a:rPr lang="it-IT" sz="1200" dirty="0" smtClean="0"/>
              <a:t>A dicembre 2016, su sollecitazione di </a:t>
            </a:r>
            <a:r>
              <a:rPr lang="it-IT" sz="1200" dirty="0" err="1" smtClean="0"/>
              <a:t>Utilitalia</a:t>
            </a:r>
            <a:r>
              <a:rPr lang="it-IT" sz="1200" dirty="0" smtClean="0"/>
              <a:t> e nelle more della definizione dei criteri di riconoscimento parametrico dei costi AEEGSI ha definito provvisoriamente le tariffe 2016 con criteri sostanzialmente analoghi a quelli utilizzati per le Imprese in regime individuale mediante aggiornamento dei parametri della tariffa di riferimento 2015.</a:t>
            </a:r>
          </a:p>
          <a:p>
            <a:pPr marL="285750" indent="-285750">
              <a:buClr>
                <a:schemeClr val="accent1">
                  <a:lumMod val="75000"/>
                </a:schemeClr>
              </a:buClr>
              <a:buFont typeface="Courier New" panose="02070309020205020404" pitchFamily="49" charset="0"/>
              <a:buChar char="o"/>
            </a:pPr>
            <a:r>
              <a:rPr lang="it-IT" sz="1200" dirty="0" smtClean="0"/>
              <a:t>La legge 4 agosto 2017, n, 124 – ex DDL concorrenza - ha previsto ex </a:t>
            </a:r>
            <a:r>
              <a:rPr lang="it-IT" sz="1200" dirty="0" err="1" smtClean="0"/>
              <a:t>lege</a:t>
            </a:r>
            <a:r>
              <a:rPr lang="it-IT" sz="1200" dirty="0" smtClean="0"/>
              <a:t> l’applicazione della tariffa parametrica alle Imprese &lt; 25k POD a fronte di semplificazioni in materia di </a:t>
            </a:r>
            <a:r>
              <a:rPr lang="it-IT" sz="1200" dirty="0" err="1" smtClean="0"/>
              <a:t>unbundling</a:t>
            </a:r>
            <a:r>
              <a:rPr lang="it-IT" sz="1200" dirty="0" smtClean="0"/>
              <a:t>.</a:t>
            </a:r>
          </a:p>
          <a:p>
            <a:pPr marL="285750" indent="-285750">
              <a:buClr>
                <a:schemeClr val="accent1">
                  <a:lumMod val="75000"/>
                </a:schemeClr>
              </a:buClr>
              <a:buFont typeface="Courier New" panose="02070309020205020404" pitchFamily="49" charset="0"/>
              <a:buChar char="o"/>
            </a:pPr>
            <a:r>
              <a:rPr lang="it-IT" sz="1200" dirty="0" smtClean="0"/>
              <a:t>Il </a:t>
            </a:r>
            <a:r>
              <a:rPr lang="it-IT" sz="1200" b="1" dirty="0" smtClean="0"/>
              <a:t>DCO 580/17</a:t>
            </a:r>
            <a:r>
              <a:rPr lang="it-IT" sz="1200" dirty="0" smtClean="0"/>
              <a:t> ha accolto alcune delle indicazioni intanto fornite ad AEEGSI ed ha presentato i nuovi orientamenti anche in materia di promozione delle aggregazioni; le principali indicazioni sono:</a:t>
            </a:r>
          </a:p>
          <a:p>
            <a:pPr marL="742950" lvl="1" indent="-285750">
              <a:buClr>
                <a:schemeClr val="accent1">
                  <a:lumMod val="75000"/>
                </a:schemeClr>
              </a:buClr>
              <a:buFont typeface="Arial" panose="020B0604020202020204" pitchFamily="34" charset="0"/>
              <a:buChar char="•"/>
            </a:pPr>
            <a:r>
              <a:rPr lang="it-IT" sz="1200" u="sng" dirty="0" smtClean="0"/>
              <a:t>soglia di accesso al regime puntuale a 25k POD</a:t>
            </a:r>
            <a:r>
              <a:rPr lang="it-IT" sz="1200" dirty="0" smtClean="0"/>
              <a:t>; </a:t>
            </a:r>
            <a:r>
              <a:rPr lang="it-IT" sz="1200" dirty="0"/>
              <a:t>regime parametrico opzionale tra </a:t>
            </a:r>
            <a:r>
              <a:rPr lang="it-IT" sz="1200" dirty="0" smtClean="0"/>
              <a:t>25 e100k;</a:t>
            </a:r>
          </a:p>
          <a:p>
            <a:pPr marL="742950" lvl="1" indent="-285750">
              <a:buClr>
                <a:schemeClr val="accent1">
                  <a:lumMod val="75000"/>
                </a:schemeClr>
              </a:buClr>
              <a:buFont typeface="Arial" panose="020B0604020202020204" pitchFamily="34" charset="0"/>
              <a:buChar char="•"/>
            </a:pPr>
            <a:r>
              <a:rPr lang="it-IT" sz="1200" dirty="0"/>
              <a:t>c</a:t>
            </a:r>
            <a:r>
              <a:rPr lang="it-IT" sz="1200" dirty="0" smtClean="0"/>
              <a:t>onferma tariffe provvisorie 2016, salvo possibilità di richiesta individuale se Impresa &gt; 25k POD;</a:t>
            </a:r>
          </a:p>
          <a:p>
            <a:pPr lvl="1">
              <a:buClr>
                <a:schemeClr val="accent1">
                  <a:lumMod val="75000"/>
                </a:schemeClr>
              </a:buClr>
            </a:pPr>
            <a:r>
              <a:rPr lang="it-IT" sz="1200" dirty="0" smtClean="0">
                <a:sym typeface="Wingdings" panose="05000000000000000000" pitchFamily="2" charset="2"/>
              </a:rPr>
              <a:t> UI: </a:t>
            </a:r>
            <a:r>
              <a:rPr lang="it-IT" sz="1200" u="sng" dirty="0" smtClean="0">
                <a:sym typeface="Wingdings" panose="05000000000000000000" pitchFamily="2" charset="2"/>
              </a:rPr>
              <a:t>2016 tariffa individuale </a:t>
            </a:r>
            <a:r>
              <a:rPr lang="it-IT" sz="1200" dirty="0" smtClean="0">
                <a:sym typeface="Wingdings" panose="05000000000000000000" pitchFamily="2" charset="2"/>
              </a:rPr>
              <a:t>almeno per le Imprese che ne hanno fatto richiesta; per chi non chiede l’individuale conferma del 2016</a:t>
            </a:r>
            <a:endParaRPr lang="it-IT" sz="1200" dirty="0" smtClean="0"/>
          </a:p>
          <a:p>
            <a:pPr marL="742950" lvl="1" indent="-285750">
              <a:buClr>
                <a:schemeClr val="accent1">
                  <a:lumMod val="75000"/>
                </a:schemeClr>
              </a:buClr>
              <a:buFont typeface="Arial" panose="020B0604020202020204" pitchFamily="34" charset="0"/>
              <a:buChar char="•"/>
            </a:pPr>
            <a:r>
              <a:rPr lang="it-IT" sz="1200" dirty="0" smtClean="0"/>
              <a:t>sentiero pluriennale di transizione verso il regime parametrico con peso crescente della parametrica tra il 2016-2020</a:t>
            </a:r>
          </a:p>
          <a:p>
            <a:pPr lvl="1">
              <a:buClr>
                <a:schemeClr val="accent1">
                  <a:lumMod val="75000"/>
                </a:schemeClr>
              </a:buClr>
            </a:pPr>
            <a:r>
              <a:rPr lang="it-IT" sz="1200" dirty="0" smtClean="0">
                <a:sym typeface="Wingdings" panose="05000000000000000000" pitchFamily="2" charset="2"/>
              </a:rPr>
              <a:t> UI: </a:t>
            </a:r>
            <a:r>
              <a:rPr lang="it-IT" sz="1200" u="sng" dirty="0" smtClean="0">
                <a:sym typeface="Wingdings" panose="05000000000000000000" pitchFamily="2" charset="2"/>
              </a:rPr>
              <a:t>2017 criteri </a:t>
            </a:r>
            <a:r>
              <a:rPr lang="it-IT" sz="1200" u="sng" dirty="0" smtClean="0">
                <a:sym typeface="Wingdings" panose="05000000000000000000" pitchFamily="2" charset="2"/>
              </a:rPr>
              <a:t>VPR</a:t>
            </a:r>
            <a:r>
              <a:rPr lang="it-IT" sz="1200" dirty="0" smtClean="0">
                <a:sym typeface="Wingdings" panose="05000000000000000000" pitchFamily="2" charset="2"/>
              </a:rPr>
              <a:t>, poi sentiero parametrico con </a:t>
            </a:r>
            <a:r>
              <a:rPr lang="it-IT" sz="1200" dirty="0" err="1" smtClean="0">
                <a:sym typeface="Wingdings" panose="05000000000000000000" pitchFamily="2" charset="2"/>
              </a:rPr>
              <a:t>cap</a:t>
            </a:r>
            <a:r>
              <a:rPr lang="it-IT" sz="1200" dirty="0" smtClean="0">
                <a:sym typeface="Wingdings" panose="05000000000000000000" pitchFamily="2" charset="2"/>
              </a:rPr>
              <a:t> al degrado (eventuale) della tariffa o </a:t>
            </a:r>
            <a:r>
              <a:rPr lang="it-IT" sz="1200" dirty="0" smtClean="0">
                <a:sym typeface="Wingdings" panose="05000000000000000000" pitchFamily="2" charset="2"/>
              </a:rPr>
              <a:t>allungamento al </a:t>
            </a:r>
            <a:r>
              <a:rPr lang="it-IT" sz="1200" dirty="0" smtClean="0">
                <a:sym typeface="Wingdings" panose="05000000000000000000" pitchFamily="2" charset="2"/>
              </a:rPr>
              <a:t>2023 in caso di scostamenti significativi;</a:t>
            </a:r>
            <a:endParaRPr lang="it-IT" sz="1200" dirty="0" smtClean="0"/>
          </a:p>
          <a:p>
            <a:pPr marL="742950" lvl="1" indent="-285750">
              <a:buClr>
                <a:schemeClr val="accent1">
                  <a:lumMod val="75000"/>
                </a:schemeClr>
              </a:buClr>
              <a:buFont typeface="Arial" panose="020B0604020202020204" pitchFamily="34" charset="0"/>
              <a:buChar char="•"/>
            </a:pPr>
            <a:r>
              <a:rPr lang="it-IT" sz="1200" dirty="0"/>
              <a:t>s</a:t>
            </a:r>
            <a:r>
              <a:rPr lang="it-IT" sz="1200" dirty="0" smtClean="0"/>
              <a:t>ostanziale conferma (con rimando a successivo DCO) dei criteri di riconoscimento parametrico delineati nel DCO 428/16 basati su variabili esogene e valutazioni di tipo econometrico; eliminazione del meccanismo acconti di perequazione;</a:t>
            </a:r>
          </a:p>
          <a:p>
            <a:pPr lvl="1">
              <a:buClr>
                <a:schemeClr val="accent1">
                  <a:lumMod val="75000"/>
                </a:schemeClr>
              </a:buClr>
            </a:pPr>
            <a:r>
              <a:rPr lang="it-IT" sz="1200" dirty="0" smtClean="0">
                <a:sym typeface="Wingdings" panose="05000000000000000000" pitchFamily="2" charset="2"/>
              </a:rPr>
              <a:t> UI: necessità di </a:t>
            </a:r>
            <a:r>
              <a:rPr lang="it-IT" sz="1200" u="sng" dirty="0" smtClean="0">
                <a:sym typeface="Wingdings" panose="05000000000000000000" pitchFamily="2" charset="2"/>
              </a:rPr>
              <a:t>replicare gli effetti della PSA</a:t>
            </a:r>
            <a:r>
              <a:rPr lang="it-IT" sz="1200" dirty="0" smtClean="0">
                <a:sym typeface="Wingdings" panose="05000000000000000000" pitchFamily="2" charset="2"/>
              </a:rPr>
              <a:t>; necessità di ripristino meccanismo acconti di perequazione;</a:t>
            </a:r>
            <a:endParaRPr lang="it-IT" sz="1200" dirty="0" smtClean="0"/>
          </a:p>
          <a:p>
            <a:pPr marL="742950" lvl="1" indent="-285750">
              <a:buClr>
                <a:schemeClr val="accent1">
                  <a:lumMod val="75000"/>
                </a:schemeClr>
              </a:buClr>
              <a:buFont typeface="Arial" panose="020B0604020202020204" pitchFamily="34" charset="0"/>
              <a:buChar char="•"/>
            </a:pPr>
            <a:r>
              <a:rPr lang="it-IT" sz="1200" dirty="0"/>
              <a:t>d</a:t>
            </a:r>
            <a:r>
              <a:rPr lang="it-IT" sz="1200" dirty="0" smtClean="0"/>
              <a:t>efinizione di meccanismi di promozione delle aggregazioni mediante rivalutazione a RAB e trattamento casistiche RAB depresse in analogia al settore gas;</a:t>
            </a:r>
          </a:p>
          <a:p>
            <a:pPr lvl="1">
              <a:buClr>
                <a:schemeClr val="accent1">
                  <a:lumMod val="75000"/>
                </a:schemeClr>
              </a:buClr>
            </a:pPr>
            <a:r>
              <a:rPr lang="it-IT" sz="1200" dirty="0" smtClean="0">
                <a:sym typeface="Wingdings" panose="05000000000000000000" pitchFamily="2" charset="2"/>
              </a:rPr>
              <a:t> UI: opportunità di </a:t>
            </a:r>
            <a:r>
              <a:rPr lang="it-IT" sz="1200" u="sng" dirty="0" smtClean="0">
                <a:sym typeface="Wingdings" panose="05000000000000000000" pitchFamily="2" charset="2"/>
              </a:rPr>
              <a:t>individuare altre forme di incentivazione </a:t>
            </a:r>
            <a:r>
              <a:rPr lang="it-IT" sz="1200" dirty="0" smtClean="0">
                <a:sym typeface="Wingdings" panose="05000000000000000000" pitchFamily="2" charset="2"/>
              </a:rPr>
              <a:t>(vedi ipotesi di contratto di rete)</a:t>
            </a:r>
            <a:endParaRPr lang="it-IT" sz="1400" dirty="0"/>
          </a:p>
        </p:txBody>
      </p:sp>
    </p:spTree>
    <p:extLst>
      <p:ext uri="{BB962C8B-B14F-4D97-AF65-F5344CB8AC3E}">
        <p14:creationId xmlns:p14="http://schemas.microsoft.com/office/powerpoint/2010/main" xmlns="" val="171061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a:solidFill>
                  <a:schemeClr val="accent1">
                    <a:lumMod val="75000"/>
                  </a:schemeClr>
                </a:solidFill>
              </a:rPr>
              <a:t>La tariffa </a:t>
            </a:r>
            <a:r>
              <a:rPr lang="it-IT" sz="2400" b="1" dirty="0" smtClean="0">
                <a:solidFill>
                  <a:schemeClr val="accent1">
                    <a:lumMod val="75000"/>
                  </a:schemeClr>
                </a:solidFill>
              </a:rPr>
              <a:t>del servizio di misura (1/4)</a:t>
            </a:r>
            <a:endParaRPr lang="it-IT" sz="2400" b="1" dirty="0">
              <a:solidFill>
                <a:schemeClr val="accent1">
                  <a:lumMod val="75000"/>
                </a:schemeClr>
              </a:solidFill>
            </a:endParaRPr>
          </a:p>
        </p:txBody>
      </p:sp>
      <p:pic>
        <p:nvPicPr>
          <p:cNvPr id="3" name="Immagine 2"/>
          <p:cNvPicPr>
            <a:picLocks noChangeAspect="1"/>
          </p:cNvPicPr>
          <p:nvPr/>
        </p:nvPicPr>
        <p:blipFill>
          <a:blip r:embed="rId3"/>
          <a:stretch>
            <a:fillRect/>
          </a:stretch>
        </p:blipFill>
        <p:spPr>
          <a:xfrm>
            <a:off x="1402574" y="643134"/>
            <a:ext cx="6136481" cy="5479256"/>
          </a:xfrm>
          <a:prstGeom prst="rect">
            <a:avLst/>
          </a:prstGeom>
        </p:spPr>
      </p:pic>
      <p:sp>
        <p:nvSpPr>
          <p:cNvPr id="8" name="Rettangolo 7"/>
          <p:cNvSpPr/>
          <p:nvPr/>
        </p:nvSpPr>
        <p:spPr>
          <a:xfrm>
            <a:off x="2180453" y="5656729"/>
            <a:ext cx="5170605" cy="465661"/>
          </a:xfrm>
          <a:prstGeom prst="rect">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13208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a:solidFill>
                  <a:schemeClr val="accent1">
                    <a:lumMod val="75000"/>
                  </a:schemeClr>
                </a:solidFill>
              </a:rPr>
              <a:t>La tariffa parametrica </a:t>
            </a:r>
            <a:r>
              <a:rPr lang="it-IT" sz="2400" b="1" dirty="0" smtClean="0">
                <a:solidFill>
                  <a:schemeClr val="accent1">
                    <a:lumMod val="75000"/>
                  </a:schemeClr>
                </a:solidFill>
              </a:rPr>
              <a:t>– servizio di misura (2/4)</a:t>
            </a:r>
            <a:endParaRPr lang="it-IT" sz="2400" b="1" dirty="0">
              <a:solidFill>
                <a:schemeClr val="accent1">
                  <a:lumMod val="75000"/>
                </a:schemeClr>
              </a:solidFill>
            </a:endParaRPr>
          </a:p>
        </p:txBody>
      </p:sp>
      <p:sp>
        <p:nvSpPr>
          <p:cNvPr id="7" name="Rettangolo 6"/>
          <p:cNvSpPr/>
          <p:nvPr/>
        </p:nvSpPr>
        <p:spPr>
          <a:xfrm>
            <a:off x="175873" y="735278"/>
            <a:ext cx="8550607" cy="5262979"/>
          </a:xfrm>
          <a:prstGeom prst="rect">
            <a:avLst/>
          </a:prstGeom>
        </p:spPr>
        <p:txBody>
          <a:bodyPr wrap="square">
            <a:spAutoFit/>
          </a:bodyPr>
          <a:lstStyle/>
          <a:p>
            <a:pPr>
              <a:buClr>
                <a:schemeClr val="accent1">
                  <a:lumMod val="75000"/>
                </a:schemeClr>
              </a:buClr>
            </a:pPr>
            <a:r>
              <a:rPr lang="it-IT" sz="1400" dirty="0" smtClean="0"/>
              <a:t>PROVVEDIMENTO: </a:t>
            </a:r>
            <a:r>
              <a:rPr lang="it-IT" sz="1400" b="1" dirty="0" smtClean="0"/>
              <a:t>delibera 646/2016/R/</a:t>
            </a:r>
            <a:r>
              <a:rPr lang="it-IT" sz="1400" b="1" dirty="0" err="1" smtClean="0"/>
              <a:t>eel</a:t>
            </a:r>
            <a:r>
              <a:rPr lang="it-IT" sz="1400" dirty="0"/>
              <a:t> - 10 novembre 2016 che definisce, per il triennio 2017-2019, il riconoscimento dei costi per la misura dell'energia elettrica in bassa tensione e </a:t>
            </a:r>
            <a:r>
              <a:rPr lang="it-IT" sz="1400" dirty="0" smtClean="0"/>
              <a:t>reca altre </a:t>
            </a:r>
            <a:r>
              <a:rPr lang="it-IT" sz="1400" dirty="0"/>
              <a:t>disposizioni in materia di messa in servizio dei sistemi di </a:t>
            </a:r>
            <a:r>
              <a:rPr lang="it-IT" sz="1400" dirty="0" err="1"/>
              <a:t>smart</a:t>
            </a:r>
            <a:r>
              <a:rPr lang="it-IT" sz="1400" dirty="0"/>
              <a:t> </a:t>
            </a:r>
            <a:r>
              <a:rPr lang="it-IT" sz="1400" dirty="0" err="1"/>
              <a:t>metering</a:t>
            </a:r>
            <a:r>
              <a:rPr lang="it-IT" sz="1400" dirty="0"/>
              <a:t> di seconda </a:t>
            </a:r>
            <a:r>
              <a:rPr lang="it-IT" sz="1400" dirty="0" smtClean="0"/>
              <a:t>generazione </a:t>
            </a:r>
            <a:r>
              <a:rPr lang="it-IT" sz="1400" dirty="0" smtClean="0">
                <a:sym typeface="Wingdings" panose="05000000000000000000" pitchFamily="2" charset="2"/>
              </a:rPr>
              <a:t> regime specifico per le Imprese &gt; 100k POD che avviano piano di </a:t>
            </a:r>
            <a:r>
              <a:rPr lang="it-IT" sz="1400" dirty="0" err="1" smtClean="0">
                <a:sym typeface="Wingdings" panose="05000000000000000000" pitchFamily="2" charset="2"/>
              </a:rPr>
              <a:t>roll-out</a:t>
            </a:r>
            <a:r>
              <a:rPr lang="it-IT" sz="1400" dirty="0" smtClean="0">
                <a:sym typeface="Wingdings" panose="05000000000000000000" pitchFamily="2" charset="2"/>
              </a:rPr>
              <a:t> vs transitorio per le altre (ma sempre &gt; 100 k!)</a:t>
            </a:r>
            <a:endParaRPr lang="it-IT" sz="1400" dirty="0" smtClean="0"/>
          </a:p>
          <a:p>
            <a:pPr marL="285750" indent="-285750">
              <a:buClr>
                <a:schemeClr val="accent1">
                  <a:lumMod val="75000"/>
                </a:schemeClr>
              </a:buClr>
              <a:buFont typeface="Arial" panose="020B0604020202020204" pitchFamily="34" charset="0"/>
              <a:buChar char="•"/>
            </a:pPr>
            <a:r>
              <a:rPr lang="it-IT" sz="1400" dirty="0"/>
              <a:t>… </a:t>
            </a:r>
            <a:r>
              <a:rPr lang="it-IT" sz="1400" i="1" dirty="0"/>
              <a:t>«di prevedere che l’Autorità fissi, con successivo provvedimento da adottarsi entro il 30 giugno 2017:</a:t>
            </a:r>
          </a:p>
          <a:p>
            <a:pPr lvl="1">
              <a:buClr>
                <a:schemeClr val="accent1">
                  <a:lumMod val="75000"/>
                </a:schemeClr>
              </a:buClr>
            </a:pPr>
            <a:r>
              <a:rPr lang="it-IT" sz="1400" i="1" dirty="0"/>
              <a:t>a) i criteri di riconoscimento dei costi di capitale per le imprese distributrici che servono oltre 100.000 punti di prelievo che non abbiano ancora avviato il proprio piano di messa in servizio di sistemi di </a:t>
            </a:r>
            <a:r>
              <a:rPr lang="it-IT" sz="1400" i="1" dirty="0" err="1"/>
              <a:t>smart</a:t>
            </a:r>
            <a:r>
              <a:rPr lang="it-IT" sz="1400" i="1" dirty="0"/>
              <a:t> </a:t>
            </a:r>
            <a:r>
              <a:rPr lang="it-IT" sz="1400" i="1" dirty="0" err="1"/>
              <a:t>metering</a:t>
            </a:r>
            <a:r>
              <a:rPr lang="it-IT" sz="1400" i="1" dirty="0"/>
              <a:t> 2G;</a:t>
            </a:r>
          </a:p>
          <a:p>
            <a:pPr lvl="1">
              <a:buClr>
                <a:schemeClr val="accent1">
                  <a:lumMod val="75000"/>
                </a:schemeClr>
              </a:buClr>
            </a:pPr>
            <a:r>
              <a:rPr lang="it-IT" sz="1400" i="1" dirty="0"/>
              <a:t>b) gli specifici incentivi che favoriscano l’installazione di misuratori 2G prima dell’approvazione e dell’avvio del piano di messa in servizio del sistema di </a:t>
            </a:r>
            <a:r>
              <a:rPr lang="it-IT" sz="1400" i="1" dirty="0" err="1"/>
              <a:t>smart</a:t>
            </a:r>
            <a:r>
              <a:rPr lang="it-IT" sz="1400" i="1" dirty="0"/>
              <a:t> </a:t>
            </a:r>
            <a:r>
              <a:rPr lang="it-IT" sz="1400" i="1" dirty="0" err="1"/>
              <a:t>metering</a:t>
            </a:r>
            <a:r>
              <a:rPr lang="it-IT" sz="1400" i="1" dirty="0"/>
              <a:t> 2G;</a:t>
            </a:r>
          </a:p>
          <a:p>
            <a:pPr lvl="1">
              <a:buClr>
                <a:schemeClr val="accent1">
                  <a:lumMod val="75000"/>
                </a:schemeClr>
              </a:buClr>
            </a:pPr>
            <a:r>
              <a:rPr lang="it-IT" sz="1400" i="1" dirty="0"/>
              <a:t>c) </a:t>
            </a:r>
            <a:r>
              <a:rPr lang="it-IT" sz="1400" i="1" u="sng" dirty="0"/>
              <a:t>i criteri di riconoscimento dei costi per l’installazione di sistemi di </a:t>
            </a:r>
            <a:r>
              <a:rPr lang="it-IT" sz="1400" i="1" u="sng" dirty="0" err="1"/>
              <a:t>smart</a:t>
            </a:r>
            <a:r>
              <a:rPr lang="it-IT" sz="1400" i="1" u="sng" dirty="0"/>
              <a:t> </a:t>
            </a:r>
            <a:r>
              <a:rPr lang="it-IT" sz="1400" i="1" u="sng" dirty="0" err="1"/>
              <a:t>metering</a:t>
            </a:r>
            <a:r>
              <a:rPr lang="it-IT" sz="1400" i="1" u="sng" dirty="0"/>
              <a:t> 2G per le imprese che servano meno di 100.000 punti di prelievo</a:t>
            </a:r>
            <a:r>
              <a:rPr lang="it-IT" sz="1400" i="1" dirty="0" smtClean="0"/>
              <a:t>;» </a:t>
            </a:r>
            <a:r>
              <a:rPr lang="it-IT" sz="1400" dirty="0" smtClean="0">
                <a:sym typeface="Wingdings" panose="05000000000000000000" pitchFamily="2" charset="2"/>
              </a:rPr>
              <a:t> ??</a:t>
            </a:r>
            <a:endParaRPr lang="it-IT" sz="1400" dirty="0" smtClean="0"/>
          </a:p>
          <a:p>
            <a:pPr marL="285750" indent="-285750">
              <a:buClr>
                <a:schemeClr val="accent1">
                  <a:lumMod val="75000"/>
                </a:schemeClr>
              </a:buClr>
              <a:buFont typeface="Arial" panose="020B0604020202020204" pitchFamily="34" charset="0"/>
              <a:buChar char="•"/>
            </a:pPr>
            <a:endParaRPr lang="it-IT" sz="1400" dirty="0" smtClean="0"/>
          </a:p>
          <a:p>
            <a:pPr marL="285750" indent="-285750">
              <a:buClr>
                <a:schemeClr val="accent1">
                  <a:lumMod val="75000"/>
                </a:schemeClr>
              </a:buClr>
              <a:buFont typeface="Arial" panose="020B0604020202020204" pitchFamily="34" charset="0"/>
              <a:buChar char="•"/>
            </a:pPr>
            <a:r>
              <a:rPr lang="it-IT" sz="1400" b="1" dirty="0"/>
              <a:t>Delibera </a:t>
            </a:r>
            <a:r>
              <a:rPr lang="it-IT" sz="1400" b="1" dirty="0" smtClean="0"/>
              <a:t>734/2016/R/</a:t>
            </a:r>
            <a:r>
              <a:rPr lang="it-IT" sz="1400" b="1" dirty="0" err="1" smtClean="0"/>
              <a:t>eel</a:t>
            </a:r>
            <a:r>
              <a:rPr lang="it-IT" sz="1400" b="1" dirty="0" smtClean="0"/>
              <a:t> </a:t>
            </a:r>
            <a:r>
              <a:rPr lang="it-IT" sz="1400" dirty="0" smtClean="0">
                <a:sym typeface="Wingdings" panose="05000000000000000000" pitchFamily="2" charset="2"/>
              </a:rPr>
              <a:t> </a:t>
            </a:r>
          </a:p>
          <a:p>
            <a:pPr lvl="1">
              <a:buClr>
                <a:schemeClr val="accent1">
                  <a:lumMod val="75000"/>
                </a:schemeClr>
              </a:buClr>
            </a:pPr>
            <a:r>
              <a:rPr lang="it-IT" sz="1400" dirty="0" smtClean="0">
                <a:sym typeface="Wingdings" panose="05000000000000000000" pitchFamily="2" charset="2"/>
              </a:rPr>
              <a:t>Per il 2016 stabilisce tariffe di riferimento provvisorie anche per quanto riguarda il servizio di misura:</a:t>
            </a:r>
          </a:p>
          <a:p>
            <a:pPr lvl="1">
              <a:buClr>
                <a:schemeClr val="accent1">
                  <a:lumMod val="75000"/>
                </a:schemeClr>
              </a:buClr>
            </a:pPr>
            <a:r>
              <a:rPr lang="it-IT" sz="1400" i="1" dirty="0">
                <a:sym typeface="Wingdings" panose="05000000000000000000" pitchFamily="2" charset="2"/>
              </a:rPr>
              <a:t>«sia opportuno, con riferimento al servizio di misura, prevedere che, per ciascuna impresa che serve fino a 100.000 punti di prelievo, </a:t>
            </a:r>
            <a:r>
              <a:rPr lang="it-IT" sz="1400" i="1" u="sng" dirty="0">
                <a:sym typeface="Wingdings" panose="05000000000000000000" pitchFamily="2" charset="2"/>
              </a:rPr>
              <a:t>la tariffa di riferimento provvisoria per il servizio di misura, per l’anno 2016, relativa ai punti di prelievo serviti in bassa tensione, sia pari alla tariffa </a:t>
            </a:r>
            <a:r>
              <a:rPr lang="it-IT" sz="1400" i="1" u="sng" dirty="0" err="1" smtClean="0">
                <a:sym typeface="Wingdings" panose="05000000000000000000" pitchFamily="2" charset="2"/>
              </a:rPr>
              <a:t>MISc</a:t>
            </a:r>
            <a:r>
              <a:rPr lang="it-IT" sz="1400" i="1" u="sng" dirty="0" smtClean="0">
                <a:sym typeface="Wingdings" panose="05000000000000000000" pitchFamily="2" charset="2"/>
              </a:rPr>
              <a:t> [INS+RAV+RES]</a:t>
            </a:r>
            <a:r>
              <a:rPr lang="it-IT" sz="1400" i="1" dirty="0" smtClean="0">
                <a:sym typeface="Wingdings" panose="05000000000000000000" pitchFamily="2" charset="2"/>
              </a:rPr>
              <a:t>, </a:t>
            </a:r>
            <a:r>
              <a:rPr lang="it-IT" sz="1400" i="1" dirty="0">
                <a:sym typeface="Wingdings" panose="05000000000000000000" pitchFamily="2" charset="2"/>
              </a:rPr>
              <a:t>i cui valori sono riportati nella tabella 1 del TIME </a:t>
            </a:r>
            <a:r>
              <a:rPr lang="it-IT" sz="1400" i="1" dirty="0" smtClean="0">
                <a:sym typeface="Wingdings" panose="05000000000000000000" pitchFamily="2" charset="2"/>
              </a:rPr>
              <a:t>2016»</a:t>
            </a:r>
            <a:endParaRPr lang="it-IT" sz="1400" i="1" dirty="0" smtClean="0"/>
          </a:p>
          <a:p>
            <a:pPr marL="285750" indent="-285750">
              <a:buClr>
                <a:schemeClr val="accent1">
                  <a:lumMod val="75000"/>
                </a:schemeClr>
              </a:buClr>
              <a:buFont typeface="Arial" panose="020B0604020202020204" pitchFamily="34" charset="0"/>
              <a:buChar char="•"/>
            </a:pPr>
            <a:endParaRPr lang="it-IT" sz="1400" dirty="0" smtClean="0"/>
          </a:p>
          <a:p>
            <a:pPr marL="285750" indent="-285750">
              <a:buClr>
                <a:schemeClr val="accent1">
                  <a:lumMod val="75000"/>
                </a:schemeClr>
              </a:buClr>
              <a:buFont typeface="Arial" panose="020B0604020202020204" pitchFamily="34" charset="0"/>
              <a:buChar char="•"/>
            </a:pPr>
            <a:r>
              <a:rPr lang="it-IT" sz="1400" dirty="0" smtClean="0"/>
              <a:t>Dal </a:t>
            </a:r>
            <a:r>
              <a:rPr lang="it-IT" sz="1400" b="1" dirty="0" smtClean="0"/>
              <a:t>DCO 580/2017/R/</a:t>
            </a:r>
            <a:r>
              <a:rPr lang="it-IT" sz="1400" b="1" dirty="0" err="1" smtClean="0"/>
              <a:t>eel</a:t>
            </a:r>
            <a:endParaRPr lang="it-IT" sz="1400" dirty="0" smtClean="0"/>
          </a:p>
          <a:p>
            <a:pPr lvl="1">
              <a:buClr>
                <a:schemeClr val="accent1">
                  <a:lumMod val="75000"/>
                </a:schemeClr>
              </a:buClr>
            </a:pPr>
            <a:r>
              <a:rPr lang="it-IT" sz="1400" i="1" dirty="0" smtClean="0"/>
              <a:t>«con </a:t>
            </a:r>
            <a:r>
              <a:rPr lang="it-IT" sz="1400" i="1" dirty="0"/>
              <a:t>riferimento all’anno 2016, l’Autorità intende procedere alla </a:t>
            </a:r>
            <a:r>
              <a:rPr lang="it-IT" sz="1400" b="1" i="1" u="sng" dirty="0">
                <a:solidFill>
                  <a:srgbClr val="FF0000"/>
                </a:solidFill>
              </a:rPr>
              <a:t>conferma in via definitiva dei parametri delle tariffe di riferimento provvisorie approvate con la deliberazione 734/2016/R/EEL</a:t>
            </a:r>
            <a:r>
              <a:rPr lang="it-IT" sz="1400" i="1" dirty="0"/>
              <a:t>, prevedendo che, a differenza di quanto proposto con riferimento al servizio di distribuzione, </a:t>
            </a:r>
            <a:r>
              <a:rPr lang="it-IT" sz="1400" b="1" i="1" u="sng" dirty="0">
                <a:solidFill>
                  <a:srgbClr val="FF0000"/>
                </a:solidFill>
              </a:rPr>
              <a:t>il regime parametrico trovi applicazione diretta a partire dall’anno 2017</a:t>
            </a:r>
            <a:r>
              <a:rPr lang="it-IT" sz="1400" i="1" dirty="0"/>
              <a:t>, senza forme di gradualità</a:t>
            </a:r>
            <a:r>
              <a:rPr lang="it-IT" sz="1400" i="1" dirty="0" smtClean="0"/>
              <a:t>.»</a:t>
            </a:r>
            <a:endParaRPr lang="it-IT" sz="1400" i="1" dirty="0"/>
          </a:p>
        </p:txBody>
      </p:sp>
    </p:spTree>
    <p:extLst>
      <p:ext uri="{BB962C8B-B14F-4D97-AF65-F5344CB8AC3E}">
        <p14:creationId xmlns:p14="http://schemas.microsoft.com/office/powerpoint/2010/main" xmlns="" val="3763019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a:solidFill>
                  <a:schemeClr val="accent1">
                    <a:lumMod val="75000"/>
                  </a:schemeClr>
                </a:solidFill>
              </a:rPr>
              <a:t>La tariffa parametrica </a:t>
            </a:r>
            <a:r>
              <a:rPr lang="it-IT" sz="2400" b="1" dirty="0" smtClean="0">
                <a:solidFill>
                  <a:schemeClr val="accent1">
                    <a:lumMod val="75000"/>
                  </a:schemeClr>
                </a:solidFill>
              </a:rPr>
              <a:t>– servizio di misura (3/4)</a:t>
            </a:r>
            <a:endParaRPr lang="it-IT" sz="2400" b="1" dirty="0">
              <a:solidFill>
                <a:schemeClr val="accent1">
                  <a:lumMod val="75000"/>
                </a:schemeClr>
              </a:solidFill>
            </a:endParaRPr>
          </a:p>
        </p:txBody>
      </p:sp>
      <p:sp>
        <p:nvSpPr>
          <p:cNvPr id="7" name="Rettangolo 6"/>
          <p:cNvSpPr/>
          <p:nvPr/>
        </p:nvSpPr>
        <p:spPr>
          <a:xfrm>
            <a:off x="175873" y="735278"/>
            <a:ext cx="8550607" cy="5693866"/>
          </a:xfrm>
          <a:prstGeom prst="rect">
            <a:avLst/>
          </a:prstGeom>
        </p:spPr>
        <p:txBody>
          <a:bodyPr wrap="square">
            <a:spAutoFit/>
          </a:bodyPr>
          <a:lstStyle/>
          <a:p>
            <a:pPr lvl="1">
              <a:buClr>
                <a:schemeClr val="accent1">
                  <a:lumMod val="75000"/>
                </a:schemeClr>
              </a:buClr>
            </a:pPr>
            <a:r>
              <a:rPr lang="it-IT" sz="1400" b="1" dirty="0" smtClean="0"/>
              <a:t>Livelli iniziali</a:t>
            </a:r>
          </a:p>
          <a:p>
            <a:pPr lvl="1">
              <a:buClr>
                <a:schemeClr val="accent1">
                  <a:lumMod val="75000"/>
                </a:schemeClr>
              </a:buClr>
            </a:pPr>
            <a:r>
              <a:rPr lang="it-IT" sz="1400" u="sng" dirty="0" smtClean="0"/>
              <a:t>OPEX</a:t>
            </a:r>
          </a:p>
          <a:p>
            <a:pPr lvl="1">
              <a:buClr>
                <a:schemeClr val="accent1">
                  <a:lumMod val="75000"/>
                </a:schemeClr>
              </a:buClr>
            </a:pPr>
            <a:r>
              <a:rPr lang="it-IT" sz="1400" i="1" dirty="0" smtClean="0"/>
              <a:t>«</a:t>
            </a:r>
            <a:r>
              <a:rPr lang="it-IT" sz="1400" i="1" dirty="0"/>
              <a:t>Con riferimento ai costi operativi, l’Autorità conferma l’ipotesi (si veda il punto 11.2 della consultazione 428/2016/R/EEL) di </a:t>
            </a:r>
            <a:r>
              <a:rPr lang="it-IT" sz="1400" i="1" u="sng" dirty="0">
                <a:solidFill>
                  <a:srgbClr val="FF0000"/>
                </a:solidFill>
              </a:rPr>
              <a:t>applicare alle imprese in regime parametrico i medesimi corrispettivi unitari previsti per le imprese ammesse al regime </a:t>
            </a:r>
            <a:r>
              <a:rPr lang="it-IT" sz="1400" i="1" u="sng" dirty="0" smtClean="0">
                <a:solidFill>
                  <a:srgbClr val="FF0000"/>
                </a:solidFill>
              </a:rPr>
              <a:t>puntuale</a:t>
            </a:r>
            <a:r>
              <a:rPr lang="it-IT" sz="1400" i="1" dirty="0" smtClean="0"/>
              <a:t>»</a:t>
            </a:r>
          </a:p>
          <a:p>
            <a:pPr lvl="1">
              <a:buClr>
                <a:schemeClr val="accent1">
                  <a:lumMod val="75000"/>
                </a:schemeClr>
              </a:buClr>
            </a:pPr>
            <a:r>
              <a:rPr lang="it-IT" sz="1400" u="sng" dirty="0" smtClean="0"/>
              <a:t>CAPEX</a:t>
            </a:r>
          </a:p>
          <a:p>
            <a:pPr lvl="1">
              <a:buClr>
                <a:schemeClr val="accent1">
                  <a:lumMod val="75000"/>
                </a:schemeClr>
              </a:buClr>
            </a:pPr>
            <a:r>
              <a:rPr lang="it-IT" sz="1400" i="1" dirty="0" smtClean="0"/>
              <a:t>«</a:t>
            </a:r>
            <a:r>
              <a:rPr lang="it-IT" sz="1400" i="1" dirty="0"/>
              <a:t>Ai fini del riconoscimento dei costi di capitale per il servizio di misura, l’Autorità conferma:</a:t>
            </a:r>
          </a:p>
          <a:p>
            <a:pPr marL="742950" lvl="1" indent="-285750">
              <a:buClr>
                <a:schemeClr val="accent1">
                  <a:lumMod val="75000"/>
                </a:schemeClr>
              </a:buClr>
              <a:buFont typeface="Arial" panose="020B0604020202020204" pitchFamily="34" charset="0"/>
              <a:buChar char="•"/>
            </a:pPr>
            <a:r>
              <a:rPr lang="it-IT" sz="1400" i="1" u="sng" dirty="0" smtClean="0"/>
              <a:t>con </a:t>
            </a:r>
            <a:r>
              <a:rPr lang="it-IT" sz="1400" i="1" u="sng" dirty="0"/>
              <a:t>riferimento ai punti di prelievo in altissima, alta e media tensione, le modalità di riconoscimento adottate nei precedenti periodi, basate sul costo storico rivalutato medio nazionale</a:t>
            </a:r>
            <a:r>
              <a:rPr lang="it-IT" sz="1400" i="1" dirty="0"/>
              <a:t>;</a:t>
            </a:r>
          </a:p>
          <a:p>
            <a:pPr marL="742950" lvl="1" indent="-285750">
              <a:buClr>
                <a:schemeClr val="accent1">
                  <a:lumMod val="75000"/>
                </a:schemeClr>
              </a:buClr>
              <a:buFont typeface="Arial" panose="020B0604020202020204" pitchFamily="34" charset="0"/>
              <a:buChar char="•"/>
            </a:pPr>
            <a:r>
              <a:rPr lang="it-IT" sz="1400" i="1" dirty="0" smtClean="0"/>
              <a:t>con </a:t>
            </a:r>
            <a:r>
              <a:rPr lang="it-IT" sz="1400" i="1" dirty="0"/>
              <a:t>riferimento ai punti di misura in bassa tensione (misuratori elettronici e sistemi di </a:t>
            </a:r>
            <a:r>
              <a:rPr lang="it-IT" sz="1400" i="1" dirty="0" err="1"/>
              <a:t>telegestione</a:t>
            </a:r>
            <a:r>
              <a:rPr lang="it-IT" sz="1400" i="1" dirty="0"/>
              <a:t>), l’ipotesi di:</a:t>
            </a:r>
          </a:p>
          <a:p>
            <a:pPr marL="1200150" lvl="2" indent="-285750">
              <a:buClr>
                <a:schemeClr val="accent1">
                  <a:lumMod val="75000"/>
                </a:schemeClr>
              </a:buClr>
              <a:buFont typeface="Arial" panose="020B0604020202020204" pitchFamily="34" charset="0"/>
              <a:buChar char="•"/>
            </a:pPr>
            <a:r>
              <a:rPr lang="it-IT" sz="1400" i="1" dirty="0" smtClean="0"/>
              <a:t>determinare </a:t>
            </a:r>
            <a:r>
              <a:rPr lang="it-IT" sz="1400" i="1" dirty="0"/>
              <a:t>un </a:t>
            </a:r>
            <a:r>
              <a:rPr lang="it-IT" sz="1400" i="1" u="sng" dirty="0">
                <a:solidFill>
                  <a:srgbClr val="FF0000"/>
                </a:solidFill>
              </a:rPr>
              <a:t>valore medio di settore delle immobilizzazioni lorde rivalutate per misuratore, sulla base di dati di investimento effettivi delle imprese che servono fino a 100.000 punti di prelievo</a:t>
            </a:r>
            <a:r>
              <a:rPr lang="it-IT" sz="1400" i="1" dirty="0"/>
              <a:t>;</a:t>
            </a:r>
          </a:p>
          <a:p>
            <a:pPr marL="1200150" lvl="2" indent="-285750">
              <a:buClr>
                <a:schemeClr val="accent1">
                  <a:lumMod val="75000"/>
                </a:schemeClr>
              </a:buClr>
              <a:buFont typeface="Arial" panose="020B0604020202020204" pitchFamily="34" charset="0"/>
              <a:buChar char="•"/>
            </a:pPr>
            <a:r>
              <a:rPr lang="it-IT" sz="1400" i="1" dirty="0" smtClean="0"/>
              <a:t>differenziare </a:t>
            </a:r>
            <a:r>
              <a:rPr lang="it-IT" sz="1400" i="1" dirty="0"/>
              <a:t>il valore unitario di cui sopra, in funzione di una vetustà media di settore del parco misuratori installati, calcolata convenzionalmente sulla base del </a:t>
            </a:r>
            <a:r>
              <a:rPr lang="it-IT" sz="1400" i="1" u="sng" dirty="0"/>
              <a:t>profilo di installazione </a:t>
            </a:r>
            <a:r>
              <a:rPr lang="it-IT" sz="1400" i="1" dirty="0"/>
              <a:t>relativo ai punti di prelievo con potenza disponibile fino a 55 kW, previsto dalle Direttive </a:t>
            </a:r>
            <a:r>
              <a:rPr lang="it-IT" sz="1400" i="1" dirty="0" err="1"/>
              <a:t>smart</a:t>
            </a:r>
            <a:r>
              <a:rPr lang="it-IT" sz="1400" i="1" dirty="0"/>
              <a:t> </a:t>
            </a:r>
            <a:r>
              <a:rPr lang="it-IT" sz="1400" i="1" dirty="0" err="1" smtClean="0"/>
              <a:t>meter</a:t>
            </a:r>
            <a:r>
              <a:rPr lang="it-IT" sz="1400" i="1" dirty="0" smtClean="0"/>
              <a:t>, </a:t>
            </a:r>
            <a:r>
              <a:rPr lang="it-IT" sz="1400" i="1" u="sng" dirty="0"/>
              <a:t>relativamente alle imprese distributrici </a:t>
            </a:r>
            <a:r>
              <a:rPr lang="it-IT" sz="1400" i="1" u="sng" dirty="0" smtClean="0"/>
              <a:t>cooperative </a:t>
            </a:r>
            <a:r>
              <a:rPr lang="it-IT" sz="1400" i="1" dirty="0" smtClean="0"/>
              <a:t>(vedi comma 6.1 del TICOOP);</a:t>
            </a:r>
          </a:p>
          <a:p>
            <a:pPr marL="1200150" lvl="2" indent="-285750">
              <a:buClr>
                <a:schemeClr val="accent1">
                  <a:lumMod val="75000"/>
                </a:schemeClr>
              </a:buClr>
              <a:buFont typeface="Arial" panose="020B0604020202020204" pitchFamily="34" charset="0"/>
              <a:buChar char="•"/>
            </a:pPr>
            <a:r>
              <a:rPr lang="it-IT" sz="1400" i="1" u="sng" dirty="0" smtClean="0">
                <a:solidFill>
                  <a:srgbClr val="FF0000"/>
                </a:solidFill>
              </a:rPr>
              <a:t>ricostruire </a:t>
            </a:r>
            <a:r>
              <a:rPr lang="it-IT" sz="1400" i="1" u="sng" dirty="0">
                <a:solidFill>
                  <a:srgbClr val="FF0000"/>
                </a:solidFill>
              </a:rPr>
              <a:t>la stratificazione convenzionale degli investimenti lordi entrati in esercizio in ciascun anno, sulla base del profilo di installazione convenzionale e del costo unitario lordo rivalutato</a:t>
            </a:r>
            <a:r>
              <a:rPr lang="it-IT" sz="1400" i="1" dirty="0"/>
              <a:t>;</a:t>
            </a:r>
          </a:p>
          <a:p>
            <a:pPr marL="1200150" lvl="2" indent="-285750">
              <a:buClr>
                <a:schemeClr val="accent1">
                  <a:lumMod val="75000"/>
                </a:schemeClr>
              </a:buClr>
              <a:buFont typeface="Arial" panose="020B0604020202020204" pitchFamily="34" charset="0"/>
              <a:buChar char="•"/>
            </a:pPr>
            <a:r>
              <a:rPr lang="it-IT" sz="1400" i="1" dirty="0" smtClean="0"/>
              <a:t>determinare </a:t>
            </a:r>
            <a:r>
              <a:rPr lang="it-IT" sz="1400" i="1" dirty="0"/>
              <a:t>di conseguenza gli ammortamenti riconosciuti (sulla base di una vita utile pari a 15 anni), il valore delle immobilizzazioni nette e la relativa remunerazione del capitale investito</a:t>
            </a:r>
            <a:r>
              <a:rPr lang="it-IT" sz="1400" i="1" dirty="0" smtClean="0"/>
              <a:t>;</a:t>
            </a:r>
          </a:p>
          <a:p>
            <a:pPr marL="742950" lvl="1" indent="-285750">
              <a:buClr>
                <a:schemeClr val="accent1">
                  <a:lumMod val="75000"/>
                </a:schemeClr>
              </a:buClr>
              <a:buFont typeface="Arial" panose="020B0604020202020204" pitchFamily="34" charset="0"/>
              <a:buChar char="•"/>
            </a:pPr>
            <a:r>
              <a:rPr lang="it-IT" sz="1400" i="1" dirty="0"/>
              <a:t>con riferimento agli investimenti diversi da misuratori e sistemi di </a:t>
            </a:r>
            <a:r>
              <a:rPr lang="it-IT" sz="1400" i="1" dirty="0" err="1"/>
              <a:t>telegestione</a:t>
            </a:r>
            <a:r>
              <a:rPr lang="it-IT" sz="1400" i="1" dirty="0"/>
              <a:t>, di accorpare tali investimenti in un unico cespite </a:t>
            </a:r>
            <a:r>
              <a:rPr lang="it-IT" sz="1400" i="1" u="sng" dirty="0"/>
              <a:t>“altre immobilizzazioni”</a:t>
            </a:r>
            <a:r>
              <a:rPr lang="it-IT" sz="1400" i="1" dirty="0"/>
              <a:t>, determinandone il valore netto </a:t>
            </a:r>
            <a:r>
              <a:rPr lang="it-IT" sz="1400" i="1" u="sng" dirty="0"/>
              <a:t>forfetariamente sulla base dei dati medi di settore </a:t>
            </a:r>
            <a:r>
              <a:rPr lang="it-IT" sz="1400" i="1" dirty="0"/>
              <a:t>(basati sugli incrementi patrimoniali degli ultimi anni), e valutando i relativi ammortamenti riconosciuti </a:t>
            </a:r>
            <a:r>
              <a:rPr lang="it-IT" sz="1400" i="1" u="sng" dirty="0"/>
              <a:t>sulla base di una vita utile media calcolata sulla base dei dati medi di settore relativi alle imprese che servono fino a 100.000 punti di </a:t>
            </a:r>
            <a:r>
              <a:rPr lang="it-IT" sz="1400" i="1" u="sng" dirty="0" smtClean="0"/>
              <a:t>prelievo</a:t>
            </a:r>
            <a:r>
              <a:rPr lang="it-IT" sz="1400" i="1" dirty="0" smtClean="0"/>
              <a:t>»</a:t>
            </a:r>
            <a:endParaRPr lang="it-IT" sz="1400" i="1" dirty="0"/>
          </a:p>
        </p:txBody>
      </p:sp>
    </p:spTree>
    <p:extLst>
      <p:ext uri="{BB962C8B-B14F-4D97-AF65-F5344CB8AC3E}">
        <p14:creationId xmlns:p14="http://schemas.microsoft.com/office/powerpoint/2010/main" xmlns="" val="1018519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a:xfrm>
            <a:off x="215151" y="190050"/>
            <a:ext cx="8511329" cy="453084"/>
          </a:xfrm>
        </p:spPr>
        <p:txBody>
          <a:bodyPr/>
          <a:lstStyle/>
          <a:p>
            <a:pPr>
              <a:spcBef>
                <a:spcPts val="0"/>
              </a:spcBef>
            </a:pPr>
            <a:r>
              <a:rPr lang="it-IT" sz="2400" b="1" dirty="0">
                <a:solidFill>
                  <a:schemeClr val="accent1">
                    <a:lumMod val="75000"/>
                  </a:schemeClr>
                </a:solidFill>
              </a:rPr>
              <a:t>La tariffa parametrica </a:t>
            </a:r>
            <a:r>
              <a:rPr lang="it-IT" sz="2400" b="1" dirty="0" smtClean="0">
                <a:solidFill>
                  <a:schemeClr val="accent1">
                    <a:lumMod val="75000"/>
                  </a:schemeClr>
                </a:solidFill>
              </a:rPr>
              <a:t>– servizio di misura (4/4)</a:t>
            </a:r>
            <a:endParaRPr lang="it-IT" sz="2400" b="1" dirty="0">
              <a:solidFill>
                <a:schemeClr val="accent1">
                  <a:lumMod val="75000"/>
                </a:schemeClr>
              </a:solidFill>
            </a:endParaRPr>
          </a:p>
        </p:txBody>
      </p:sp>
      <p:sp>
        <p:nvSpPr>
          <p:cNvPr id="7" name="Rettangolo 6"/>
          <p:cNvSpPr/>
          <p:nvPr/>
        </p:nvSpPr>
        <p:spPr>
          <a:xfrm>
            <a:off x="175873" y="735278"/>
            <a:ext cx="8550607" cy="5047536"/>
          </a:xfrm>
          <a:prstGeom prst="rect">
            <a:avLst/>
          </a:prstGeom>
        </p:spPr>
        <p:txBody>
          <a:bodyPr wrap="square">
            <a:spAutoFit/>
          </a:bodyPr>
          <a:lstStyle/>
          <a:p>
            <a:pPr lvl="1">
              <a:buClr>
                <a:schemeClr val="accent1">
                  <a:lumMod val="75000"/>
                </a:schemeClr>
              </a:buClr>
            </a:pPr>
            <a:r>
              <a:rPr lang="it-IT" sz="1400" b="1" dirty="0" smtClean="0"/>
              <a:t>Aggiornamento anni successivi</a:t>
            </a:r>
          </a:p>
          <a:p>
            <a:pPr lvl="1">
              <a:buClr>
                <a:schemeClr val="accent1">
                  <a:lumMod val="75000"/>
                </a:schemeClr>
              </a:buClr>
            </a:pPr>
            <a:endParaRPr lang="it-IT" sz="1400" u="sng" dirty="0" smtClean="0"/>
          </a:p>
          <a:p>
            <a:pPr lvl="1">
              <a:buClr>
                <a:schemeClr val="accent1">
                  <a:lumMod val="75000"/>
                </a:schemeClr>
              </a:buClr>
            </a:pPr>
            <a:r>
              <a:rPr lang="it-IT" sz="1400" i="1" dirty="0" smtClean="0"/>
              <a:t>«L’aggiornamento </a:t>
            </a:r>
            <a:r>
              <a:rPr lang="it-IT" sz="1400" i="1" dirty="0"/>
              <a:t>della quota parte dei parametri unitari delle tariffe di riferimento a copertura dei costi operativi è disciplinato dal comma 16.1 del TIME 2016</a:t>
            </a:r>
            <a:r>
              <a:rPr lang="it-IT" sz="1400" i="1" dirty="0" smtClean="0"/>
              <a:t>.</a:t>
            </a:r>
          </a:p>
          <a:p>
            <a:pPr lvl="1">
              <a:buClr>
                <a:schemeClr val="accent1">
                  <a:lumMod val="75000"/>
                </a:schemeClr>
              </a:buClr>
            </a:pPr>
            <a:r>
              <a:rPr lang="it-IT" sz="1400" dirty="0" smtClean="0"/>
              <a:t>[applicazione:</a:t>
            </a:r>
          </a:p>
          <a:p>
            <a:pPr lvl="1">
              <a:buClr>
                <a:schemeClr val="accent1">
                  <a:lumMod val="75000"/>
                </a:schemeClr>
              </a:buClr>
            </a:pPr>
            <a:r>
              <a:rPr lang="it-IT" sz="1400" dirty="0"/>
              <a:t>a) il tasso di variazione medio annuo, riferito ai dodici mesi precedenti, dei prezzi al consumo per le famiglie di operai ed impiegati, rilevato dall’Istat;</a:t>
            </a:r>
          </a:p>
          <a:p>
            <a:pPr lvl="1">
              <a:buClr>
                <a:schemeClr val="accent1">
                  <a:lumMod val="75000"/>
                </a:schemeClr>
              </a:buClr>
            </a:pPr>
            <a:r>
              <a:rPr lang="it-IT" sz="1400" dirty="0"/>
              <a:t>b) il tasso annuale di recupero di </a:t>
            </a:r>
            <a:r>
              <a:rPr lang="it-IT" sz="1400" dirty="0" smtClean="0"/>
              <a:t>produttività (1%);</a:t>
            </a:r>
            <a:endParaRPr lang="it-IT" sz="1400" dirty="0"/>
          </a:p>
          <a:p>
            <a:pPr lvl="1">
              <a:buClr>
                <a:schemeClr val="accent1">
                  <a:lumMod val="75000"/>
                </a:schemeClr>
              </a:buClr>
            </a:pPr>
            <a:r>
              <a:rPr lang="it-IT" sz="1400" dirty="0"/>
              <a:t>c) il tasso di variazione collegato a modifiche dei costi riconosciuti derivanti da eventi imprevedibili ed eccezionali, da mutamenti del quadro normativo e dalla variazione degli obblighi relativi al servizio universale</a:t>
            </a:r>
            <a:r>
              <a:rPr lang="it-IT" sz="1400" dirty="0" smtClean="0"/>
              <a:t>.]</a:t>
            </a:r>
          </a:p>
          <a:p>
            <a:pPr lvl="1">
              <a:buClr>
                <a:schemeClr val="accent1">
                  <a:lumMod val="75000"/>
                </a:schemeClr>
              </a:buClr>
            </a:pPr>
            <a:endParaRPr lang="it-IT" sz="1400" dirty="0"/>
          </a:p>
          <a:p>
            <a:pPr lvl="1">
              <a:buClr>
                <a:schemeClr val="accent1">
                  <a:lumMod val="75000"/>
                </a:schemeClr>
              </a:buClr>
            </a:pPr>
            <a:r>
              <a:rPr lang="it-IT" sz="1400" i="1" dirty="0" smtClean="0"/>
              <a:t>Con </a:t>
            </a:r>
            <a:r>
              <a:rPr lang="it-IT" sz="1400" i="1" dirty="0"/>
              <a:t>riferimento ai costi di capitale, ferma restando la disciplina relativa all’aggiornamento delle tariffe per i punti di prelievo serviti in alta e media tensione già prevista al comma 16.3 del TIME </a:t>
            </a:r>
            <a:r>
              <a:rPr lang="it-IT" sz="1400" i="1" dirty="0" smtClean="0"/>
              <a:t>2016 [per AT e MT], </a:t>
            </a:r>
            <a:r>
              <a:rPr lang="it-IT" sz="1400" i="1" dirty="0"/>
              <a:t>l’Autorità conferma le ipotesi prospettate nella consultazione 428/2016/R/EEL (</a:t>
            </a:r>
            <a:r>
              <a:rPr lang="it-IT" sz="1400" i="1" u="sng" dirty="0"/>
              <a:t>in relazione a misuratori elettronici in bassa tensione, sistemi di </a:t>
            </a:r>
            <a:r>
              <a:rPr lang="it-IT" sz="1400" i="1" u="sng" dirty="0" err="1"/>
              <a:t>telegestione</a:t>
            </a:r>
            <a:r>
              <a:rPr lang="it-IT" sz="1400" i="1" u="sng" dirty="0"/>
              <a:t> e “altre immobilizzazioni”</a:t>
            </a:r>
            <a:r>
              <a:rPr lang="it-IT" sz="1400" i="1" dirty="0"/>
              <a:t>) di </a:t>
            </a:r>
            <a:r>
              <a:rPr lang="it-IT" sz="1400" i="1" u="sng" dirty="0">
                <a:solidFill>
                  <a:srgbClr val="FF0000"/>
                </a:solidFill>
              </a:rPr>
              <a:t>predeterminare la dinamica degli investimenti futuri sulla base di un fattore convenzionale di turnover che tenga conto anche delle dismissioni, calcolato su dati medi di settore</a:t>
            </a:r>
            <a:r>
              <a:rPr lang="it-IT" sz="1400" i="1" dirty="0" smtClean="0"/>
              <a:t>.</a:t>
            </a:r>
          </a:p>
          <a:p>
            <a:pPr lvl="1">
              <a:buClr>
                <a:schemeClr val="accent1">
                  <a:lumMod val="75000"/>
                </a:schemeClr>
              </a:buClr>
            </a:pPr>
            <a:endParaRPr lang="it-IT" sz="1400" i="1" dirty="0"/>
          </a:p>
          <a:p>
            <a:pPr lvl="1">
              <a:buClr>
                <a:schemeClr val="accent1">
                  <a:lumMod val="75000"/>
                </a:schemeClr>
              </a:buClr>
            </a:pPr>
            <a:r>
              <a:rPr lang="it-IT" sz="1400" i="1" dirty="0" smtClean="0"/>
              <a:t>Limitatamente </a:t>
            </a:r>
            <a:r>
              <a:rPr lang="it-IT" sz="1400" i="1" dirty="0"/>
              <a:t>ai misuratori elettronici in bassa tensione, l’Autorità conferma altresì l’orientamento di prevedere una maggiorazione dei costi unitari lordi che tenga conto del maggiore costi indotti da sostituzioni/installazioni puntuali di misuratori elettronici rispetto ai casi di sostituzione massiva.»</a:t>
            </a:r>
          </a:p>
          <a:p>
            <a:pPr>
              <a:buClr>
                <a:schemeClr val="accent1">
                  <a:lumMod val="75000"/>
                </a:schemeClr>
              </a:buClr>
            </a:pPr>
            <a:endParaRPr lang="it-IT" sz="1400" dirty="0"/>
          </a:p>
        </p:txBody>
      </p:sp>
    </p:spTree>
    <p:extLst>
      <p:ext uri="{BB962C8B-B14F-4D97-AF65-F5344CB8AC3E}">
        <p14:creationId xmlns:p14="http://schemas.microsoft.com/office/powerpoint/2010/main" xmlns="" val="3607288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sz="1600" b="0" i="0" dirty="0" smtClean="0">
            <a:latin typeface="GothamLight"/>
            <a:cs typeface="GothamLight"/>
          </a:defRPr>
        </a:defPPr>
      </a:lstStyle>
    </a:txDef>
  </a:objectDefaults>
  <a:extraClrSchemeLst/>
</a:theme>
</file>

<file path=ppt/theme/theme2.xml><?xml version="1.0" encoding="utf-8"?>
<a:theme xmlns:a="http://schemas.openxmlformats.org/drawingml/2006/main" name="SEPARATO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INA TIP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16210</TotalTime>
  <Words>3670</Words>
  <Application>Microsoft Office PowerPoint</Application>
  <PresentationFormat>Presentazione su schermo (4:3)</PresentationFormat>
  <Paragraphs>263</Paragraphs>
  <Slides>31</Slides>
  <Notes>28</Notes>
  <HiddenSlides>0</HiddenSlides>
  <MMClips>0</MMClips>
  <ScaleCrop>false</ScaleCrop>
  <HeadingPairs>
    <vt:vector size="4" baseType="variant">
      <vt:variant>
        <vt:lpstr>Tema</vt:lpstr>
      </vt:variant>
      <vt:variant>
        <vt:i4>3</vt:i4>
      </vt:variant>
      <vt:variant>
        <vt:lpstr>Titoli diapositive</vt:lpstr>
      </vt:variant>
      <vt:variant>
        <vt:i4>31</vt:i4>
      </vt:variant>
    </vt:vector>
  </HeadingPairs>
  <TitlesOfParts>
    <vt:vector size="34" baseType="lpstr">
      <vt:lpstr>COPERTINA</vt:lpstr>
      <vt:lpstr>SEPARATORE</vt:lpstr>
      <vt:lpstr>PAGINA TIPO</vt:lpstr>
      <vt:lpstr>   Verso la nuova generazione dei contatori elettrici – stato dell’arte Una sfida e un’opportunità per le Cooperative         </vt:lpstr>
      <vt:lpstr>Diapositiva 2</vt:lpstr>
      <vt:lpstr>   2G – la regolazione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   2G – Le prossime sfide per le cooperative         </vt:lpstr>
      <vt:lpstr>Diapositiva 28</vt:lpstr>
      <vt:lpstr>Diapositiva 29</vt:lpstr>
      <vt:lpstr>Diapositiva 30</vt:lpstr>
      <vt:lpstr>   Grazie per l’attenzione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davide surace</dc:creator>
  <cp:lastModifiedBy>lifebook</cp:lastModifiedBy>
  <cp:revision>873</cp:revision>
  <cp:lastPrinted>2017-10-20T07:30:08Z</cp:lastPrinted>
  <dcterms:created xsi:type="dcterms:W3CDTF">2014-12-11T10:59:18Z</dcterms:created>
  <dcterms:modified xsi:type="dcterms:W3CDTF">2017-10-26T20:47:21Z</dcterms:modified>
</cp:coreProperties>
</file>